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1" r:id="rId2"/>
    <p:sldId id="310" r:id="rId3"/>
    <p:sldId id="270" r:id="rId4"/>
    <p:sldId id="271" r:id="rId5"/>
    <p:sldId id="272" r:id="rId6"/>
    <p:sldId id="273" r:id="rId7"/>
    <p:sldId id="274" r:id="rId8"/>
    <p:sldId id="276" r:id="rId9"/>
    <p:sldId id="293" r:id="rId10"/>
    <p:sldId id="303" r:id="rId11"/>
    <p:sldId id="308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1" r:id="rId24"/>
    <p:sldId id="291" r:id="rId25"/>
    <p:sldId id="294" r:id="rId26"/>
    <p:sldId id="305" r:id="rId27"/>
    <p:sldId id="296" r:id="rId28"/>
    <p:sldId id="297" r:id="rId29"/>
    <p:sldId id="298" r:id="rId30"/>
    <p:sldId id="334" r:id="rId31"/>
    <p:sldId id="309" r:id="rId32"/>
    <p:sldId id="312" r:id="rId33"/>
    <p:sldId id="313" r:id="rId34"/>
    <p:sldId id="332" r:id="rId35"/>
    <p:sldId id="333" r:id="rId36"/>
    <p:sldId id="315" r:id="rId37"/>
    <p:sldId id="316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299" r:id="rId50"/>
    <p:sldId id="295" r:id="rId51"/>
    <p:sldId id="269" r:id="rId52"/>
    <p:sldId id="300" r:id="rId53"/>
    <p:sldId id="25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F3B73-415C-4BCE-BC77-9D48E04370C5}" type="datetimeFigureOut">
              <a:rPr lang="th-TH" smtClean="0"/>
              <a:pPr/>
              <a:t>04/07/59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99722-AD49-4307-ADF8-7B508C64DCB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33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99722-AD49-4307-ADF8-7B508C64DCB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99722-AD49-4307-ADF8-7B508C64DCB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C1A4-E05E-43C4-85AF-947AAB9ADC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C1A4-E05E-43C4-85AF-947AAB9ADC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C1A4-E05E-43C4-85AF-947AAB9ADCB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73CD-720A-434D-A867-7F1D0A4BD2AC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8B09-9ED8-4B11-9877-5061AFF9A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บดอัดดิ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28479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0" name="Picture 6" descr="http://www.thomtee.com/images/soil_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643314"/>
            <a:ext cx="8172450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3"/>
            <a:ext cx="2643206" cy="18085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459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605476" cy="3957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316896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714776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5357826"/>
            <a:ext cx="392909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2. การบดอัดดินในสนาม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357826"/>
            <a:ext cx="392909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1. การบดอัดดินในห้องทดสอบ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1"/>
            <a:ext cx="4357718" cy="3440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4071966" cy="342902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429420" cy="47094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7686" y="1928802"/>
            <a:ext cx="4143404" cy="3539430"/>
          </a:xfrm>
          <a:prstGeom prst="rect">
            <a:avLst/>
          </a:prstGeom>
          <a:blipFill>
            <a:blip r:embed="rId2">
              <a:biLevel thresh="50000"/>
            </a:blip>
            <a:tile tx="0" ty="0" sx="100000" sy="100000" flip="none" algn="tl"/>
          </a:blipFill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Standard Proctor </a:t>
            </a:r>
            <a:endParaRPr lang="th-TH" sz="2800" dirty="0" smtClean="0"/>
          </a:p>
          <a:p>
            <a:r>
              <a:rPr lang="th-TH" sz="2800" dirty="0" smtClean="0"/>
              <a:t>  </a:t>
            </a:r>
            <a:r>
              <a:rPr lang="en-US" sz="2800" dirty="0" smtClean="0"/>
              <a:t>Mold </a:t>
            </a:r>
            <a:r>
              <a:rPr lang="th-TH" sz="2800" b="1" dirty="0" smtClean="0"/>
              <a:t>ขนาด </a:t>
            </a:r>
            <a:r>
              <a:rPr lang="en-US" sz="2800" dirty="0" smtClean="0"/>
              <a:t>Ø</a:t>
            </a:r>
            <a:r>
              <a:rPr lang="th-TH" sz="2800" dirty="0" smtClean="0"/>
              <a:t> </a:t>
            </a:r>
            <a:r>
              <a:rPr lang="en-US" sz="2800" dirty="0" smtClean="0"/>
              <a:t>4 </a:t>
            </a:r>
            <a:r>
              <a:rPr lang="th-TH" sz="2800" b="1" dirty="0" smtClean="0"/>
              <a:t>นิ้ว</a:t>
            </a:r>
            <a:r>
              <a:rPr lang="th-TH" sz="2800" dirty="0" smtClean="0"/>
              <a:t> </a:t>
            </a:r>
            <a:r>
              <a:rPr lang="en-US" sz="2800" dirty="0" smtClean="0"/>
              <a:t>Hammer </a:t>
            </a:r>
            <a:r>
              <a:rPr lang="th-TH" sz="2800" dirty="0" smtClean="0"/>
              <a:t>        </a:t>
            </a:r>
            <a:r>
              <a:rPr lang="th-TH" sz="2800" b="1" dirty="0" smtClean="0"/>
              <a:t>หนัก</a:t>
            </a:r>
            <a:r>
              <a:rPr lang="th-TH" sz="2800" dirty="0" smtClean="0"/>
              <a:t> </a:t>
            </a:r>
            <a:r>
              <a:rPr lang="en-US" sz="2800" dirty="0" smtClean="0"/>
              <a:t>5.5 </a:t>
            </a:r>
            <a:r>
              <a:rPr lang="th-TH" sz="2800" b="1" dirty="0" smtClean="0"/>
              <a:t>ปอนด์ หรือ </a:t>
            </a:r>
            <a:r>
              <a:rPr lang="en-US" sz="2800" dirty="0" smtClean="0"/>
              <a:t>2.5 </a:t>
            </a:r>
            <a:r>
              <a:rPr lang="th-TH" sz="2800" b="1" dirty="0" smtClean="0"/>
              <a:t>กิโลกรัม</a:t>
            </a:r>
            <a:r>
              <a:rPr lang="en-US" sz="2800" b="1" dirty="0" smtClean="0"/>
              <a:t> </a:t>
            </a:r>
            <a:r>
              <a:rPr lang="th-TH" sz="2800" b="1" dirty="0" smtClean="0"/>
              <a:t>ระยะยก สูง </a:t>
            </a:r>
            <a:r>
              <a:rPr lang="en-US" sz="2800" dirty="0" smtClean="0"/>
              <a:t>12</a:t>
            </a:r>
            <a:r>
              <a:rPr lang="en-US" sz="2800" b="1" dirty="0" smtClean="0"/>
              <a:t> </a:t>
            </a:r>
            <a:r>
              <a:rPr lang="th-TH" sz="2800" b="1" dirty="0" smtClean="0"/>
              <a:t>นิ้ว</a:t>
            </a:r>
            <a:endParaRPr lang="en-US" sz="2800" b="1" dirty="0" smtClean="0"/>
          </a:p>
          <a:p>
            <a:r>
              <a:rPr lang="en-US" sz="2800" dirty="0" smtClean="0"/>
              <a:t>- Modified Proctor </a:t>
            </a:r>
            <a:endParaRPr lang="th-TH" sz="2800" dirty="0" smtClean="0"/>
          </a:p>
          <a:p>
            <a:r>
              <a:rPr lang="en-US" sz="2800" dirty="0" smtClean="0"/>
              <a:t>  Mold </a:t>
            </a:r>
            <a:r>
              <a:rPr lang="th-TH" sz="2800" b="1" dirty="0" smtClean="0"/>
              <a:t>ขนาด </a:t>
            </a:r>
            <a:r>
              <a:rPr lang="en-US" sz="2800" dirty="0" smtClean="0"/>
              <a:t>Ø</a:t>
            </a:r>
            <a:r>
              <a:rPr lang="th-TH" sz="2800" dirty="0" smtClean="0"/>
              <a:t> </a:t>
            </a:r>
            <a:r>
              <a:rPr lang="en-US" sz="2800" dirty="0" smtClean="0"/>
              <a:t>6</a:t>
            </a:r>
            <a:r>
              <a:rPr lang="th-TH" sz="2800" dirty="0" smtClean="0"/>
              <a:t> </a:t>
            </a:r>
            <a:r>
              <a:rPr lang="th-TH" sz="2800" b="1" dirty="0" smtClean="0"/>
              <a:t>นิ้ว</a:t>
            </a:r>
            <a:r>
              <a:rPr lang="en-US" sz="2800" dirty="0" smtClean="0"/>
              <a:t> Hammer </a:t>
            </a:r>
            <a:r>
              <a:rPr lang="th-TH" sz="2800" dirty="0" smtClean="0"/>
              <a:t>                  </a:t>
            </a:r>
            <a:r>
              <a:rPr lang="th-TH" sz="2800" b="1" dirty="0" smtClean="0"/>
              <a:t>หนัก</a:t>
            </a:r>
            <a:r>
              <a:rPr lang="th-TH" sz="2800" dirty="0" smtClean="0"/>
              <a:t> </a:t>
            </a:r>
            <a:r>
              <a:rPr lang="en-US" sz="2800" dirty="0" smtClean="0"/>
              <a:t>10 </a:t>
            </a:r>
            <a:r>
              <a:rPr lang="th-TH" sz="2800" b="1" dirty="0" smtClean="0"/>
              <a:t>ปอนด์ หรือ </a:t>
            </a:r>
            <a:r>
              <a:rPr lang="en-US" sz="2800" dirty="0" smtClean="0"/>
              <a:t>4.5 </a:t>
            </a:r>
            <a:r>
              <a:rPr lang="th-TH" sz="2800" b="1" dirty="0" smtClean="0"/>
              <a:t>กิโลกรัม ระยะยก สูง </a:t>
            </a:r>
            <a:r>
              <a:rPr lang="en-US" sz="2800" dirty="0" smtClean="0"/>
              <a:t>18</a:t>
            </a:r>
            <a:r>
              <a:rPr lang="en-US" sz="2800" b="1" dirty="0" smtClean="0"/>
              <a:t> </a:t>
            </a:r>
            <a:r>
              <a:rPr lang="th-TH" sz="2800" b="1" dirty="0" smtClean="0"/>
              <a:t>นิ้ว</a:t>
            </a:r>
            <a:endParaRPr lang="en-US" sz="2800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511035" cy="342902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500858" cy="48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7715304" cy="45359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3429024" cy="272007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5643578"/>
            <a:ext cx="7286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3600" b="1" dirty="0" smtClean="0"/>
              <a:t>. </a:t>
            </a:r>
            <a:r>
              <a:rPr lang="th-TH" sz="3600" b="1" dirty="0" smtClean="0"/>
              <a:t>หาปริมาตรของ </a:t>
            </a:r>
            <a:r>
              <a:rPr lang="en-US" sz="2400" b="1" dirty="0" smtClean="0"/>
              <a:t>Mold</a:t>
            </a:r>
            <a:r>
              <a:rPr lang="th-TH" sz="3600" b="1" dirty="0" smtClean="0"/>
              <a:t> และน้ำหนักของ </a:t>
            </a:r>
            <a:r>
              <a:rPr lang="en-US" sz="2400" b="1" dirty="0" smtClean="0"/>
              <a:t>Mold</a:t>
            </a:r>
            <a:endParaRPr lang="en-U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2786082" cy="330552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638567" cy="29534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2143116"/>
            <a:ext cx="4500562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</a:t>
            </a:r>
            <a:r>
              <a:rPr lang="th-TH" sz="2800" b="1" dirty="0" smtClean="0"/>
              <a:t>เตรียมตัวอย่างดินสำหรับทดสอบ โดยพึ่งดินให้แห้งแล้วย่อยให้แตกออกจากกันและร่อนผ่านตะแกรงตามมาตรฐาน</a:t>
            </a:r>
          </a:p>
          <a:p>
            <a:r>
              <a:rPr lang="th-TH" sz="2800" b="1" dirty="0" smtClean="0"/>
              <a:t>(ตะแกรงที่ใช้ร่อน เบอร์ </a:t>
            </a:r>
            <a:r>
              <a:rPr lang="en-US" sz="2800" b="1" dirty="0" smtClean="0"/>
              <a:t>¾’’ </a:t>
            </a:r>
            <a:r>
              <a:rPr lang="th-TH" sz="2800" b="1" dirty="0" smtClean="0"/>
              <a:t>และ </a:t>
            </a:r>
            <a:r>
              <a:rPr lang="en-US" sz="2400" b="1" dirty="0" smtClean="0"/>
              <a:t>#4</a:t>
            </a:r>
            <a:r>
              <a:rPr lang="th-TH" sz="32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4286256"/>
            <a:ext cx="45720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Standard Proctor</a:t>
            </a:r>
            <a:r>
              <a:rPr lang="th-TH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3 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กิโลกรัม</a:t>
            </a:r>
            <a:endParaRPr lang="en-US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จำนวน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4-5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ชุด (ตำอย่างน้อย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4</a:t>
            </a:r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32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จุด)</a:t>
            </a:r>
            <a:endParaRPr lang="th-TH" sz="24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Modified Proctor </a:t>
            </a:r>
            <a:r>
              <a:rPr lang="th-TH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5  </a:t>
            </a:r>
            <a:r>
              <a:rPr lang="th-TH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กิโลกรัม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จำนวน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4-5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ชุด (ตำอย่างน้อย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4 </a:t>
            </a:r>
            <a:r>
              <a:rPr lang="th-TH" sz="32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จุด</a:t>
            </a:r>
            <a:r>
              <a:rPr lang="th-TH" sz="3200" b="1" dirty="0" smtClean="0"/>
              <a:t>)</a:t>
            </a:r>
            <a:endParaRPr lang="en-US" sz="2800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549019" cy="34433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29124" y="2500307"/>
            <a:ext cx="450059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th-TH" sz="2800" b="1" dirty="0" smtClean="0"/>
              <a:t>ผสมน้ำลงไปในตัวอย่างดินที่เตรียมไว้แล้วประมาณ </a:t>
            </a:r>
            <a:r>
              <a:rPr lang="en-US" sz="2400" dirty="0" smtClean="0"/>
              <a:t>3-4</a:t>
            </a:r>
            <a:r>
              <a:rPr lang="en-US" sz="2800" dirty="0" smtClean="0"/>
              <a:t> %</a:t>
            </a:r>
            <a:r>
              <a:rPr lang="en-US" sz="2800" b="1" dirty="0" smtClean="0"/>
              <a:t> </a:t>
            </a:r>
            <a:r>
              <a:rPr lang="th-TH" sz="2800" b="1" dirty="0" smtClean="0"/>
              <a:t>คลุกเคล้าให้ทั่ว</a:t>
            </a:r>
            <a:endParaRPr lang="en-US" sz="2800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9124" y="2143117"/>
            <a:ext cx="450059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</a:t>
            </a:r>
            <a:r>
              <a:rPr lang="th-TH" sz="2800" b="1" dirty="0" smtClean="0"/>
              <a:t>ใช้ </a:t>
            </a:r>
            <a:r>
              <a:rPr lang="en-US" sz="2800" b="1" dirty="0" smtClean="0"/>
              <a:t>Hammer </a:t>
            </a:r>
            <a:r>
              <a:rPr lang="th-TH" sz="2800" b="1" dirty="0" smtClean="0"/>
              <a:t>ตำลงไปใน </a:t>
            </a:r>
            <a:r>
              <a:rPr lang="en-US" sz="2800" b="1" dirty="0" smtClean="0"/>
              <a:t>Mold </a:t>
            </a:r>
            <a:r>
              <a:rPr lang="th-TH" sz="2800" b="1" dirty="0" smtClean="0"/>
              <a:t>ที่ใส่ดินไว้แล้ว (ตามมาตรฐานที่ต้องการ)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5"/>
            <a:ext cx="3357586" cy="358521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3500438"/>
            <a:ext cx="38576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Standard Proctor  </a:t>
            </a:r>
            <a:endParaRPr lang="th-TH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ตำ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ชั้นๆละ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25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ครั้ง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4572008"/>
            <a:ext cx="38576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Modified Proctor  </a:t>
            </a:r>
            <a:endParaRPr lang="th-TH" sz="28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ตำ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5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ชั้นๆละ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56 </a:t>
            </a:r>
            <a:r>
              <a:rPr lang="th-TH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ครั้ง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434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b="1" dirty="0" smtClean="0"/>
              <a:t>มวลดิน </a:t>
            </a:r>
            <a:r>
              <a:rPr lang="th-TH" dirty="0" smtClean="0"/>
              <a:t>ประกอบไปด้วย เม็ดดินขนาดคละต่างๆ ช่องว่างระหว่างเม็ดดิน </a:t>
            </a:r>
            <a:r>
              <a:rPr lang="en-US" sz="2400" dirty="0" smtClean="0"/>
              <a:t>(Air Void) </a:t>
            </a:r>
            <a:r>
              <a:rPr lang="th-TH" dirty="0" smtClean="0"/>
              <a:t>และน้ำ </a:t>
            </a:r>
          </a:p>
          <a:p>
            <a:endParaRPr lang="th-TH" dirty="0" smtClean="0"/>
          </a:p>
          <a:p>
            <a:r>
              <a:rPr lang="th-TH" b="1" dirty="0" smtClean="0"/>
              <a:t>การบดอัดดินคือ </a:t>
            </a:r>
            <a:r>
              <a:rPr lang="th-TH" dirty="0" smtClean="0"/>
              <a:t>การปรับปรุงคุณภาพดินทำให้เกิดการเรียงตัวใหม่ของโครงสร้างเม็ดดิน ทำให้ดินอัดตัวกันแน่น ลดขนาดช่องว่างของดิน โดยใช้พลังงานเชิงกลมากระทำต่อดินในปริมาณความชื้นที่เหมาะสม เพื่อให้ได้ความแน่น</a:t>
            </a:r>
            <a:r>
              <a:rPr lang="en-US" sz="2400" dirty="0" smtClean="0"/>
              <a:t>(Density)</a:t>
            </a:r>
            <a:r>
              <a:rPr lang="th-TH" dirty="0" smtClean="0"/>
              <a:t>สูงตามต้องการหรือตามวัตถุประสงค์ในการใช้งาน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9124" y="2500307"/>
            <a:ext cx="450059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th-TH" sz="2800" b="1" dirty="0" smtClean="0"/>
              <a:t>ตำครบตามมาตรฐานที่ต้องการแล้ว ให้ถอด </a:t>
            </a:r>
            <a:r>
              <a:rPr lang="en-US" sz="2800" b="1" dirty="0" smtClean="0"/>
              <a:t>Collar </a:t>
            </a:r>
            <a:r>
              <a:rPr lang="th-TH" sz="2800" b="1" dirty="0" smtClean="0"/>
              <a:t>ออก แล้วปาดดินส่วนที่สูงเกินขอบ </a:t>
            </a:r>
            <a:r>
              <a:rPr lang="en-US" sz="2800" b="1" dirty="0" smtClean="0"/>
              <a:t>Mold </a:t>
            </a:r>
            <a:r>
              <a:rPr lang="th-TH" sz="2800" b="1" dirty="0" smtClean="0"/>
              <a:t>ออก ปาดให้เรียบ</a:t>
            </a:r>
            <a:endParaRPr lang="en-US" sz="28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3665080" cy="28575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43372" y="2214554"/>
            <a:ext cx="47148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 </a:t>
            </a:r>
            <a:r>
              <a:rPr lang="th-TH" sz="2800" b="1" dirty="0" smtClean="0"/>
              <a:t>นำ </a:t>
            </a:r>
            <a:r>
              <a:rPr lang="en-US" sz="2800" b="1" dirty="0" smtClean="0"/>
              <a:t>Mold </a:t>
            </a:r>
            <a:r>
              <a:rPr lang="th-TH" sz="2800" b="1" dirty="0" smtClean="0"/>
              <a:t>ที่ปาดเรียบร้อยแล้วไปชั่งหาน้ำหนัก และบันทึก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3"/>
            <a:ext cx="3143272" cy="38564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2357430"/>
            <a:ext cx="342902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</a:t>
            </a:r>
            <a:r>
              <a:rPr lang="th-TH" sz="2800" b="1" dirty="0" smtClean="0"/>
              <a:t>นำดินออกจาก </a:t>
            </a:r>
            <a:r>
              <a:rPr lang="en-US" sz="2800" b="1" dirty="0" smtClean="0"/>
              <a:t>Mold </a:t>
            </a:r>
            <a:r>
              <a:rPr lang="th-TH" sz="2800" b="1" dirty="0" smtClean="0"/>
              <a:t>ใส่กระป๋องนำไปชั่งหาน้ำหนักและนำไปอบหาปริมาณความชื้นต่อไป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4501902" cy="31432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3549019" cy="34433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29124" y="2428868"/>
            <a:ext cx="45005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 </a:t>
            </a:r>
            <a:r>
              <a:rPr lang="th-TH" sz="2800" b="1" dirty="0" smtClean="0"/>
              <a:t>นำตัวอย่างดินชุดที่ </a:t>
            </a:r>
            <a:r>
              <a:rPr lang="en-US" sz="2400" dirty="0" smtClean="0"/>
              <a:t>2</a:t>
            </a:r>
            <a:r>
              <a:rPr lang="en-US" sz="2800" b="1" dirty="0" smtClean="0"/>
              <a:t> </a:t>
            </a:r>
            <a:r>
              <a:rPr lang="th-TH" sz="2800" b="1" dirty="0" smtClean="0"/>
              <a:t>มาผสมน้ำลงไปในตัวอย่างดินที่เตรียมไว้แล้วให้มากกว่าชุดที่</a:t>
            </a:r>
            <a:r>
              <a:rPr lang="en-US" sz="2800" b="1" dirty="0" smtClean="0"/>
              <a:t> </a:t>
            </a:r>
            <a:r>
              <a:rPr lang="en-US" sz="2400" b="1" dirty="0" smtClean="0"/>
              <a:t>1</a:t>
            </a:r>
            <a:r>
              <a:rPr lang="en-US" sz="2800" b="1" dirty="0" smtClean="0"/>
              <a:t> </a:t>
            </a:r>
            <a:r>
              <a:rPr lang="th-TH" sz="2800" b="1" dirty="0" smtClean="0"/>
              <a:t>ประมาณ </a:t>
            </a:r>
            <a:r>
              <a:rPr lang="en-US" sz="2400" dirty="0" smtClean="0"/>
              <a:t>2</a:t>
            </a:r>
            <a:r>
              <a:rPr lang="en-US" sz="2800" b="1" dirty="0" smtClean="0"/>
              <a:t>-</a:t>
            </a:r>
            <a:r>
              <a:rPr lang="en-US" sz="2400" dirty="0" smtClean="0"/>
              <a:t>3</a:t>
            </a:r>
            <a:r>
              <a:rPr lang="en-US" sz="2800" dirty="0" smtClean="0"/>
              <a:t> %</a:t>
            </a:r>
            <a:r>
              <a:rPr lang="en-US" sz="2800" b="1" dirty="0" smtClean="0"/>
              <a:t> </a:t>
            </a:r>
            <a:r>
              <a:rPr lang="th-TH" sz="2800" b="1" dirty="0" smtClean="0"/>
              <a:t>คลุกเคล้าให้ทั่ว</a:t>
            </a:r>
            <a:r>
              <a:rPr lang="en-US" sz="2800" b="1" dirty="0" smtClean="0"/>
              <a:t> </a:t>
            </a:r>
            <a:r>
              <a:rPr lang="th-TH" sz="2800" b="1" dirty="0" smtClean="0"/>
              <a:t>แล้วทำการตำอีก ทำตามขันตอนที่ </a:t>
            </a:r>
            <a:r>
              <a:rPr lang="en-US" sz="2400" dirty="0" smtClean="0"/>
              <a:t>4-7</a:t>
            </a:r>
            <a:r>
              <a:rPr lang="th-TH" sz="2800" b="1" dirty="0" smtClean="0"/>
              <a:t> อีก จนกระทั่งน้ำหนักดินใน </a:t>
            </a:r>
            <a:r>
              <a:rPr lang="en-US" sz="2400" dirty="0" smtClean="0"/>
              <a:t>Mold</a:t>
            </a:r>
            <a:r>
              <a:rPr lang="en-US" sz="2800" b="1" dirty="0" smtClean="0"/>
              <a:t> </a:t>
            </a:r>
            <a:r>
              <a:rPr lang="th-TH" sz="2800" b="1" dirty="0" smtClean="0"/>
              <a:t>ลดลง</a:t>
            </a:r>
            <a:endParaRPr lang="en-US" sz="2800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6786610" cy="47241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500042"/>
            <a:ext cx="7772400" cy="92869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1910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917184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การทดสอบการบดอัดดิน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(Compaction Test)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3429024" cy="26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3429023" cy="243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1942"/>
            <a:ext cx="342902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28860" y="3571876"/>
            <a:ext cx="45005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การบดอัดดินในสนาม</a:t>
            </a:r>
            <a:endParaRPr lang="th-TH" sz="48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th-TH" b="1" dirty="0" smtClean="0"/>
              <a:t>		วัสดุที่ใช้ถมบดอัด จะต้องไม่นำวัสดุที่ขุดมาถมโดยตรง แต่จะต้องนำไปกองไว้เพื่อตรวจสอบคุณสมบัติและควบคุมความชื้นให้เหมาะสมกับการบดอัดในบริเวณที่เตรียมไว้ก่อน หลังจากการตรวจสอบแล้วว่าอยู่ในเกณฑ์ จึงจะนำไปปรับปริมาณความชื้นให้เหมาะสมตาม </a:t>
            </a:r>
            <a:r>
              <a:rPr lang="en-US" dirty="0" smtClean="0"/>
              <a:t>Optimum </a:t>
            </a:r>
            <a:r>
              <a:rPr lang="en-US" dirty="0" err="1" smtClean="0"/>
              <a:t>Moiture</a:t>
            </a:r>
            <a:r>
              <a:rPr lang="en-US" dirty="0" smtClean="0"/>
              <a:t> Content </a:t>
            </a:r>
            <a:r>
              <a:rPr lang="th-TH" b="1" dirty="0" smtClean="0"/>
              <a:t>ที่ได้จากการทดสอบในห้องปฏิบัติการก่อนจึงจะนำไปถมและบดอัดในพื้นที่ก่อสร้าง เพื่อให้เมื่อถมและบดอัดแล้วจะสามารถรับน้ำหนักได้และไม่รั่วซึม</a:t>
            </a:r>
            <a:endParaRPr lang="en-US" b="1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การบดอัดดินในสนาม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th-TH" dirty="0" smtClean="0"/>
              <a:t>          </a:t>
            </a:r>
            <a:r>
              <a:rPr lang="th-TH" b="1" u="sng" dirty="0" smtClean="0"/>
              <a:t>การควบคุมความชื้น</a:t>
            </a:r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sz="2400" b="1" dirty="0" smtClean="0"/>
              <a:t>1. </a:t>
            </a:r>
            <a:r>
              <a:rPr lang="th-TH" b="1" dirty="0" smtClean="0"/>
              <a:t>วัสดุถมและบดอัดที่มีความชื้นน้อยกว่า</a:t>
            </a:r>
            <a:r>
              <a:rPr lang="en-US" b="1" dirty="0" smtClean="0"/>
              <a:t> </a:t>
            </a:r>
            <a:r>
              <a:rPr lang="en-US" sz="2400" b="1" dirty="0" smtClean="0"/>
              <a:t>Optimum  Moisture Content  </a:t>
            </a:r>
            <a:r>
              <a:rPr lang="th-TH" b="1" dirty="0" smtClean="0"/>
              <a:t>ที่ได้จากการทดสอบในห้องปฏิบัติการ จะต้องเพิ่มความชื้นโดยการฉีดน้ำลงบนกองวัสดุแล้วใช้เครื่องจักรในการคลุกเคล้าดินให้มีความชื้นสม่ำเสมอ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b="1" dirty="0" smtClean="0"/>
              <a:t>2.</a:t>
            </a:r>
            <a:r>
              <a:rPr lang="th-TH" b="1" dirty="0" smtClean="0"/>
              <a:t> กรณีความชื้นมีมากเกินไป จะต้องตากดินให้ได้ความชื้นตามที่ทดสอบ จึงจะนำไปถมและบดอัดได้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28596" y="214290"/>
            <a:ext cx="8286808" cy="1214446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การบดอัดดินในสนาม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          </a:t>
            </a:r>
            <a:r>
              <a:rPr lang="th-TH" b="1" u="sng" dirty="0" smtClean="0"/>
              <a:t>แปลงทดลองการถมและบดอัด</a:t>
            </a:r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th-TH" b="1" dirty="0" smtClean="0"/>
              <a:t>ก่อนการบดอัด ควรมีพื้นที่แปลงทดลองเพื่อพิจารณาแนวทาง จำนวนเที่ยวของการบดอัดให้เหมาะสมกับเครื่องมือที่ใช้ในการบดอัด</a:t>
            </a:r>
            <a:r>
              <a:rPr lang="th-TH" dirty="0" smtClean="0"/>
              <a:t> </a:t>
            </a:r>
          </a:p>
          <a:p>
            <a:pPr>
              <a:buNone/>
            </a:pPr>
            <a:r>
              <a:rPr lang="th-TH" b="1" dirty="0" smtClean="0"/>
              <a:t>         </a:t>
            </a:r>
            <a:r>
              <a:rPr lang="th-TH" b="1" u="sng" dirty="0" smtClean="0"/>
              <a:t>เครื่องมือที่ใช้ในการบดอัด</a:t>
            </a:r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sz="2600" b="1" dirty="0" smtClean="0"/>
              <a:t>1.</a:t>
            </a:r>
            <a:r>
              <a:rPr lang="th-TH" b="1" dirty="0" smtClean="0"/>
              <a:t> รถบดตีนแกะ เหมาะสำหรับดินเหนียวที่มีความเหนียวสูง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sz="2600" b="1" dirty="0" smtClean="0"/>
              <a:t>2.</a:t>
            </a:r>
            <a:r>
              <a:rPr lang="en-US" b="1" dirty="0" smtClean="0"/>
              <a:t> </a:t>
            </a:r>
            <a:r>
              <a:rPr lang="th-TH" b="1" dirty="0" smtClean="0"/>
              <a:t>รถบดล้อเหล็ก เหมาะสำหรับการบดอัดทราย กรวด ลูกรัง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sz="2600" b="1" dirty="0" smtClean="0"/>
              <a:t>3.</a:t>
            </a:r>
            <a:r>
              <a:rPr lang="en-US" b="1" dirty="0" smtClean="0"/>
              <a:t> </a:t>
            </a:r>
            <a:r>
              <a:rPr lang="th-TH" b="1" dirty="0" smtClean="0"/>
              <a:t>เครื่องมือบดอัดแบบ </a:t>
            </a:r>
            <a:r>
              <a:rPr lang="en-US" sz="2600" b="1" dirty="0" smtClean="0"/>
              <a:t>Frog Hammer </a:t>
            </a:r>
            <a:r>
              <a:rPr lang="th-TH" b="1" dirty="0" smtClean="0"/>
              <a:t>เหมาะสำหรับการบดอัดบริเวณพื้นที่แคบๆ เช่น ทรายรองพื้นท่อ</a:t>
            </a:r>
            <a:endParaRPr lang="en-US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การบดอัดดินในสนาม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th-TH" b="1" dirty="0" smtClean="0"/>
              <a:t>    </a:t>
            </a:r>
            <a:r>
              <a:rPr lang="th-TH" b="1" u="sng" dirty="0" smtClean="0"/>
              <a:t>ประโยชน์ที่ได้จากการบดอัดดิน</a:t>
            </a:r>
          </a:p>
          <a:p>
            <a:pPr marL="514350" indent="-514350">
              <a:buNone/>
            </a:pPr>
            <a:r>
              <a:rPr lang="th-TH" dirty="0" smtClean="0"/>
              <a:t>     - ดินอัดตัวกันแน่น และมีความหนาแน่น </a:t>
            </a:r>
            <a:r>
              <a:rPr lang="en-US" sz="2400" dirty="0" smtClean="0"/>
              <a:t>(Unit Weight) </a:t>
            </a:r>
            <a:r>
              <a:rPr lang="th-TH" dirty="0" smtClean="0"/>
              <a:t>เพิ่มขึ้น</a:t>
            </a:r>
          </a:p>
          <a:p>
            <a:pPr marL="514350" indent="-514350">
              <a:buNone/>
            </a:pPr>
            <a:r>
              <a:rPr lang="th-TH" dirty="0" smtClean="0"/>
              <a:t>     - ช่องว่างในดิน </a:t>
            </a:r>
            <a:r>
              <a:rPr lang="en-US" sz="2400" dirty="0" smtClean="0"/>
              <a:t>(Air Void) </a:t>
            </a:r>
            <a:r>
              <a:rPr lang="th-TH" dirty="0" smtClean="0"/>
              <a:t>ลดลง</a:t>
            </a:r>
          </a:p>
          <a:p>
            <a:pPr marL="514350" indent="-514350">
              <a:buNone/>
            </a:pPr>
            <a:r>
              <a:rPr lang="th-TH" dirty="0" smtClean="0"/>
              <a:t>     - ความแข็งแรง </a:t>
            </a:r>
            <a:r>
              <a:rPr lang="en-US" sz="2400" dirty="0" smtClean="0"/>
              <a:t>(Strength) </a:t>
            </a:r>
            <a:r>
              <a:rPr lang="th-TH" dirty="0" smtClean="0"/>
              <a:t>เพิ่มขึ้น</a:t>
            </a:r>
          </a:p>
          <a:p>
            <a:pPr marL="514350" indent="-514350">
              <a:buNone/>
            </a:pPr>
            <a:r>
              <a:rPr lang="th-TH" dirty="0" smtClean="0"/>
              <a:t>     - มีการทรุดตัวของดินลดลง</a:t>
            </a:r>
          </a:p>
          <a:p>
            <a:pPr marL="514350" indent="-514350">
              <a:buNone/>
            </a:pPr>
            <a:r>
              <a:rPr lang="th-TH" dirty="0" smtClean="0"/>
              <a:t>     - น้ำซึมผ่านยากขึ้น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8674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29613" cy="1143000"/>
          </a:xfrm>
          <a:noFill/>
          <a:ln w="38100">
            <a:noFill/>
          </a:ln>
        </p:spPr>
        <p:txBody>
          <a:bodyPr/>
          <a:lstStyle/>
          <a:p>
            <a:r>
              <a:rPr lang="th-TH" dirty="0" smtClean="0"/>
              <a:t>การจำแนกประเภทของดินโดยระบบ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Unified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0200"/>
            <a:ext cx="8286808" cy="3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การบดอัดดินในสนาม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dirty="0" smtClean="0"/>
              <a:t>          </a:t>
            </a:r>
            <a:r>
              <a:rPr lang="th-TH" b="1" u="sng" dirty="0" smtClean="0"/>
              <a:t>การวัดคุณภาพการบดอัดดินในสนาม</a:t>
            </a:r>
          </a:p>
          <a:p>
            <a:pPr marL="514350" indent="-514350">
              <a:buNone/>
            </a:pPr>
            <a:r>
              <a:rPr lang="th-TH" b="1" dirty="0" smtClean="0"/>
              <a:t>  </a:t>
            </a:r>
            <a:r>
              <a:rPr lang="th-TH" dirty="0" smtClean="0"/>
              <a:t>            วัดคุณภาพการบดอัดดินได้โดยการนำค่าความหนาแน่นแห้ง </a:t>
            </a:r>
            <a:r>
              <a:rPr lang="en-US" dirty="0" smtClean="0"/>
              <a:t>(Dry Density) </a:t>
            </a:r>
            <a:r>
              <a:rPr lang="th-TH" dirty="0" smtClean="0"/>
              <a:t>ของดิน ในสนามมาเทียบกับค่าความหนาแน่นแห้ง </a:t>
            </a:r>
            <a:r>
              <a:rPr lang="en-US" dirty="0" smtClean="0"/>
              <a:t>(Maximum Dry Density) </a:t>
            </a:r>
            <a:r>
              <a:rPr lang="th-TH" dirty="0" smtClean="0"/>
              <a:t>ของดินชนิดนั้นที่ได้จากการทดสอบในห้องทดสอบ</a:t>
            </a:r>
            <a:endParaRPr lang="th-TH" b="1" u="sng" dirty="0" smtClean="0"/>
          </a:p>
          <a:p>
            <a:pPr>
              <a:buNone/>
            </a:pPr>
            <a:r>
              <a:rPr lang="th-TH" dirty="0" smtClean="0"/>
              <a:t>		</a:t>
            </a:r>
            <a:endParaRPr lang="en-US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การบดอัดดินในสนาม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214290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95021"/>
            <a:ext cx="8001056" cy="4955203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    ในการก่อสร้างงานดิน เมื่อบดอัดดินแล้วเสร็จจะต้องทดสอบผลการบดอัด เพื่อตรวจสอบว่าได้ความหนาแน่นตามข้อกำหนดหรือไม่ วิธีหาความหนาแน่นในสนามจะมีอยู่ด้วยกัน </a:t>
            </a:r>
            <a:r>
              <a:rPr lang="en-US" sz="3200" b="1" dirty="0" smtClean="0"/>
              <a:t>3</a:t>
            </a:r>
            <a:r>
              <a:rPr lang="th-TH" sz="3200" b="1" dirty="0" smtClean="0"/>
              <a:t> วิธี</a:t>
            </a:r>
            <a:r>
              <a:rPr lang="en-US" sz="3200" b="1" dirty="0" smtClean="0"/>
              <a:t> </a:t>
            </a:r>
            <a:r>
              <a:rPr lang="th-TH" sz="3200" b="1" dirty="0" smtClean="0"/>
              <a:t>คือ</a:t>
            </a:r>
          </a:p>
          <a:p>
            <a:pPr marL="742950" indent="-742950">
              <a:buAutoNum type="arabicPeriod"/>
            </a:pPr>
            <a:r>
              <a:rPr lang="en-US" sz="2800" b="1" dirty="0" smtClean="0"/>
              <a:t>Sand Cone Method</a:t>
            </a:r>
            <a:r>
              <a:rPr lang="th-TH" sz="2800" b="1" dirty="0" smtClean="0"/>
              <a:t> </a:t>
            </a:r>
            <a:r>
              <a:rPr lang="th-TH" sz="3200" b="1" dirty="0" smtClean="0"/>
              <a:t>คือการใช้ทรายช่วยในการหาปริมาตรของหลุม</a:t>
            </a:r>
            <a:endParaRPr lang="en-US" sz="3200" b="1" dirty="0" smtClean="0"/>
          </a:p>
          <a:p>
            <a:pPr marL="742950" indent="-742950">
              <a:buAutoNum type="arabicPeriod"/>
            </a:pPr>
            <a:r>
              <a:rPr lang="en-US" sz="2800" b="1" dirty="0" smtClean="0"/>
              <a:t>Rubber Balloon Method  </a:t>
            </a:r>
            <a:r>
              <a:rPr lang="th-TH" sz="3200" b="1" dirty="0" smtClean="0"/>
              <a:t>คือการใช้น้ำช่วยในการหาปริมาตรของหลุม </a:t>
            </a:r>
          </a:p>
          <a:p>
            <a:pPr marL="742950" indent="-742950">
              <a:buAutoNum type="arabicPeriod"/>
            </a:pPr>
            <a:r>
              <a:rPr lang="en-US" sz="3200" b="1" dirty="0" smtClean="0"/>
              <a:t>Nuclear Method </a:t>
            </a:r>
            <a:r>
              <a:rPr lang="th-TH" sz="3200" b="1" dirty="0" smtClean="0"/>
              <a:t>คือ การใช้รังสีแก</a:t>
            </a:r>
            <a:r>
              <a:rPr lang="th-TH" sz="3200" b="1" dirty="0" err="1" smtClean="0"/>
              <a:t>รมม่า</a:t>
            </a:r>
            <a:r>
              <a:rPr lang="th-TH" sz="3200" b="1" dirty="0" smtClean="0"/>
              <a:t> </a:t>
            </a:r>
            <a:r>
              <a:rPr lang="en-US" sz="2800" b="1" dirty="0" smtClean="0"/>
              <a:t>(Gamma Ray)</a:t>
            </a:r>
            <a:endParaRPr lang="th-TH" sz="3200" b="1" dirty="0" smtClean="0"/>
          </a:p>
          <a:p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143536" cy="41815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57356" y="6000768"/>
            <a:ext cx="57150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Sand Cone  Method</a:t>
            </a:r>
            <a:endParaRPr lang="en-US" sz="36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การหาความหนาแน่นของดินในสนาม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152775" cy="3714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1857364"/>
            <a:ext cx="4929222" cy="41549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/>
              <a:t>เครื่องมือและอุปกรณ์</a:t>
            </a:r>
          </a:p>
          <a:p>
            <a:r>
              <a:rPr lang="th-TH" sz="2400" b="1" dirty="0" smtClean="0"/>
              <a:t>1.ขวดรูปทรงกระบอก สำหรับบรรจุทราย</a:t>
            </a:r>
          </a:p>
          <a:p>
            <a:r>
              <a:rPr lang="th-TH" sz="2400" b="1" dirty="0" smtClean="0"/>
              <a:t>2.กรวยโลหะ มีลิ้นปิด เปิด เพื่อควบคุมการไหลของทราย</a:t>
            </a:r>
          </a:p>
          <a:p>
            <a:r>
              <a:rPr lang="th-TH" sz="2400" b="1" dirty="0" smtClean="0"/>
              <a:t>3.แผ่น </a:t>
            </a:r>
            <a:r>
              <a:rPr lang="en-US" sz="2400" b="1" dirty="0" smtClean="0"/>
              <a:t>Plate </a:t>
            </a:r>
            <a:r>
              <a:rPr lang="th-TH" sz="2400" b="1" dirty="0" smtClean="0"/>
              <a:t>มาตรฐาน ตรงกลางมีรูกลม มีชนาด   เส้นผ่าศูนย์กลาง 152.5 มม.</a:t>
            </a:r>
          </a:p>
          <a:p>
            <a:r>
              <a:rPr lang="th-TH" sz="2400" b="1" dirty="0" smtClean="0"/>
              <a:t>4.เครื่องชั่งสนาม สามารถชั่งได้ 1 </a:t>
            </a:r>
            <a:r>
              <a:rPr lang="en-US" sz="2400" b="1" dirty="0" smtClean="0"/>
              <a:t>-</a:t>
            </a:r>
            <a:r>
              <a:rPr lang="th-TH" sz="2400" b="1" dirty="0" smtClean="0"/>
              <a:t> 10 กก.</a:t>
            </a:r>
          </a:p>
          <a:p>
            <a:r>
              <a:rPr lang="th-TH" sz="2400" b="1" dirty="0" smtClean="0"/>
              <a:t>5. ทราย </a:t>
            </a:r>
            <a:r>
              <a:rPr lang="en-US" sz="2400" b="1" dirty="0" smtClean="0"/>
              <a:t>Ottawa </a:t>
            </a:r>
            <a:r>
              <a:rPr lang="th-TH" sz="2400" b="1" dirty="0" smtClean="0"/>
              <a:t>(ความหนาแน่น 1.55)</a:t>
            </a:r>
            <a:endParaRPr lang="en-US" sz="2400" b="1" dirty="0" smtClean="0"/>
          </a:p>
          <a:p>
            <a:r>
              <a:rPr lang="th-TH" sz="2400" b="1" dirty="0" smtClean="0"/>
              <a:t>6. ตะแกรง </a:t>
            </a:r>
            <a:r>
              <a:rPr lang="en-US" sz="2400" dirty="0" err="1" smtClean="0"/>
              <a:t>Sive</a:t>
            </a:r>
            <a:r>
              <a:rPr lang="en-US" sz="2400" dirty="0" smtClean="0"/>
              <a:t> </a:t>
            </a:r>
            <a:r>
              <a:rPr lang="en-US" dirty="0" smtClean="0"/>
              <a:t># </a:t>
            </a:r>
            <a:r>
              <a:rPr lang="en-US" dirty="0" smtClean="0"/>
              <a:t>20 </a:t>
            </a:r>
          </a:p>
          <a:p>
            <a:r>
              <a:rPr lang="th-TH" sz="2400" b="1" dirty="0" smtClean="0"/>
              <a:t>7.เครื่องมือเบ็ดเตล็ด แปรง กระป๋องใส่ตัวอย่าง ช้อนตักตัวอย่าง สกัด ฆ้อน</a:t>
            </a:r>
            <a:endParaRPr lang="en-US" sz="2400" b="1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152775" cy="40005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1857364"/>
            <a:ext cx="4929222" cy="40318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การทดสอบนี้เป็นการหาปริมาตรของดินที่ขุดออกมาโดยใช้ทรายไปแทนที่ปริมาตรของดินในหลุม</a:t>
            </a:r>
            <a:r>
              <a:rPr lang="en-US" sz="3200" b="1" dirty="0" smtClean="0"/>
              <a:t> </a:t>
            </a:r>
            <a:r>
              <a:rPr lang="th-TH" sz="3200" b="1" dirty="0" smtClean="0"/>
              <a:t>ทรายที่ใช้คือ </a:t>
            </a:r>
            <a:r>
              <a:rPr lang="en-US" sz="2400" b="1" dirty="0" smtClean="0"/>
              <a:t>Ottawa Sand </a:t>
            </a:r>
            <a:r>
              <a:rPr lang="th-TH" sz="3200" b="1" dirty="0" smtClean="0"/>
              <a:t>เป็นทรายที่มีลักษณะกลมและมีขนาดเท่าๆ กัน หรือจะใช้ทรายที่ร่อนผ่านตะแกรงเบอร์ </a:t>
            </a:r>
            <a:r>
              <a:rPr lang="en-US" sz="2400" b="1" dirty="0" smtClean="0"/>
              <a:t>20 </a:t>
            </a:r>
            <a:r>
              <a:rPr lang="th-TH" sz="3200" b="1" dirty="0" smtClean="0"/>
              <a:t>ค้างตะแกรงเบอร์ </a:t>
            </a:r>
            <a:r>
              <a:rPr lang="en-US" sz="2400" b="1" dirty="0" smtClean="0"/>
              <a:t>30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แทนก็ได้ แต่จะต้องหาความหนาแน่นของทรายนี้ด้วย</a:t>
            </a:r>
            <a:endParaRPr lang="en-US" sz="3200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714625" cy="38576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14744" y="1857364"/>
            <a:ext cx="5143536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u="sng" dirty="0" smtClean="0"/>
              <a:t>การหาน้ำหนักทรายในกรวย</a:t>
            </a:r>
          </a:p>
          <a:p>
            <a:pPr marL="514350" indent="-514350"/>
            <a:r>
              <a:rPr lang="th-TH" sz="3200" b="1" dirty="0" smtClean="0"/>
              <a:t>     ชั่งน้ำหนักกรวยพร้อมขวดและทรายที่ใส่ไว้เต็มขวด แล้วนำมาวางบน </a:t>
            </a:r>
            <a:r>
              <a:rPr lang="en-US" sz="2400" b="1" dirty="0" smtClean="0"/>
              <a:t>Plate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แล้วเปิดวาล์วให้ทรายไหลลงอย่างอิสระ  เมื่อทรายหยุดไหลปิดวาล์วแล้วนำทรายที่เหลือพร้อมขวดไปชั่งเพื่อหาน้ำหนักทรายในกรวย ให้ทำอย่างน้อย </a:t>
            </a:r>
            <a:r>
              <a:rPr lang="en-US" sz="3200" b="1" dirty="0" smtClean="0"/>
              <a:t>3</a:t>
            </a:r>
            <a:r>
              <a:rPr lang="th-TH" sz="3200" b="1" dirty="0" smtClean="0"/>
              <a:t> ครั้งแล้วหาค่าเฉลี่ย</a:t>
            </a:r>
          </a:p>
          <a:p>
            <a:endParaRPr lang="en-US" sz="3200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29600" cy="31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2357430"/>
            <a:ext cx="4000528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r>
              <a:rPr lang="th-TH" sz="3600" b="1" dirty="0" smtClean="0"/>
              <a:t>ปรับพื้นที่บริเวณที่จะทดสอบให้เรียบ วาง </a:t>
            </a:r>
            <a:r>
              <a:rPr lang="en-US" sz="2800" b="1" dirty="0" smtClean="0"/>
              <a:t>Plate</a:t>
            </a:r>
            <a:r>
              <a:rPr lang="en-US" sz="3600" b="1" dirty="0" smtClean="0"/>
              <a:t> </a:t>
            </a:r>
            <a:r>
              <a:rPr lang="th-TH" sz="3600" b="1" dirty="0" smtClean="0"/>
              <a:t>ลงบนพื้นตอกตะปูยึดทั้ง </a:t>
            </a:r>
            <a:r>
              <a:rPr lang="en-US" sz="3200" b="1" dirty="0" smtClean="0"/>
              <a:t>4</a:t>
            </a:r>
            <a:r>
              <a:rPr lang="th-TH" sz="3200" b="1" dirty="0" smtClean="0"/>
              <a:t> </a:t>
            </a:r>
            <a:r>
              <a:rPr lang="th-TH" sz="3600" b="1" dirty="0" smtClean="0"/>
              <a:t>มุมให้แน่น</a:t>
            </a:r>
            <a:endParaRPr lang="th-TH" sz="3200" b="1" dirty="0" smtClean="0"/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705225" cy="2762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2357430"/>
            <a:ext cx="4000528" cy="1631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</a:t>
            </a:r>
            <a:r>
              <a:rPr lang="th-TH" sz="3600" b="1" dirty="0" smtClean="0"/>
              <a:t>เจาะดินด้วยสกัดให้เป็นหลุมขนาดเท่ากับรูตรงกลาง </a:t>
            </a:r>
            <a:r>
              <a:rPr lang="en-US" sz="2800" b="1" dirty="0" smtClean="0"/>
              <a:t>Plate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686175" cy="2781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b="1" dirty="0" smtClean="0"/>
              <a:t>   </a:t>
            </a:r>
            <a:r>
              <a:rPr lang="th-TH" b="1" u="sng" dirty="0" smtClean="0"/>
              <a:t>คุณภาพของการบดอัดดินขึ้นอยู่กับ</a:t>
            </a:r>
          </a:p>
          <a:p>
            <a:pPr marL="514350" indent="-514350">
              <a:buNone/>
            </a:pPr>
            <a:r>
              <a:rPr lang="th-TH" dirty="0" smtClean="0"/>
              <a:t>      - ปริมาณน้ำในดินในขณะที่บดอัด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</a:t>
            </a:r>
            <a:r>
              <a:rPr lang="th-TH" dirty="0" smtClean="0"/>
              <a:t>- พลังงานที่ใช้ในการบดอัด</a:t>
            </a:r>
          </a:p>
          <a:p>
            <a:pPr marL="514350" indent="-514350">
              <a:buNone/>
            </a:pPr>
            <a:r>
              <a:rPr lang="th-TH" dirty="0" smtClean="0"/>
              <a:t>     </a:t>
            </a:r>
            <a:r>
              <a:rPr lang="en-US" dirty="0" smtClean="0"/>
              <a:t> </a:t>
            </a:r>
            <a:r>
              <a:rPr lang="th-TH" dirty="0" smtClean="0"/>
              <a:t>- วิธีการบดอัด</a:t>
            </a:r>
          </a:p>
          <a:p>
            <a:pPr marL="514350" indent="-514350">
              <a:buNone/>
            </a:pPr>
            <a:r>
              <a:rPr lang="th-TH" dirty="0" smtClean="0"/>
              <a:t>     </a:t>
            </a:r>
            <a:r>
              <a:rPr lang="en-US" dirty="0" smtClean="0"/>
              <a:t> </a:t>
            </a:r>
            <a:r>
              <a:rPr lang="th-TH" dirty="0" smtClean="0"/>
              <a:t>- ชนิดของดินที่บดอัด</a:t>
            </a:r>
          </a:p>
          <a:p>
            <a:pPr marL="514350" indent="-514350">
              <a:buNone/>
            </a:pPr>
            <a:r>
              <a:rPr lang="th-TH" b="1" dirty="0" smtClean="0"/>
              <a:t>   </a:t>
            </a:r>
            <a:endParaRPr lang="th-TH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2357430"/>
            <a:ext cx="400052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</a:t>
            </a:r>
            <a:r>
              <a:rPr lang="th-TH" sz="2800" b="1" dirty="0" smtClean="0"/>
              <a:t> </a:t>
            </a:r>
            <a:r>
              <a:rPr lang="th-TH" sz="3600" b="1" dirty="0" smtClean="0"/>
              <a:t>เจาะดินด้วยสกัดให้ลึก </a:t>
            </a:r>
            <a:r>
              <a:rPr lang="en-US" sz="2800" b="1" dirty="0" smtClean="0"/>
              <a:t>10</a:t>
            </a:r>
            <a:r>
              <a:rPr lang="en-US" sz="3600" b="1" dirty="0" smtClean="0"/>
              <a:t> </a:t>
            </a:r>
            <a:r>
              <a:rPr lang="th-TH" sz="3600" b="1" dirty="0" smtClean="0"/>
              <a:t>ซม. ตักดินออกจากหลุมให้หมด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3686175" cy="2762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2357430"/>
            <a:ext cx="400052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4.</a:t>
            </a:r>
            <a:r>
              <a:rPr lang="th-TH" sz="3600" b="1" dirty="0" smtClean="0"/>
              <a:t>นำดินที่ได้จากหลุมไปชั่งน้ำหนัก และเก็บใส่กระป๋องไปหาความชื้น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357430"/>
            <a:ext cx="37760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2071678"/>
            <a:ext cx="4643438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 smtClean="0"/>
              <a:t>.</a:t>
            </a:r>
            <a:r>
              <a:rPr lang="th-TH" sz="3600" b="1" dirty="0" smtClean="0"/>
              <a:t>นำขวดพร้อมกับทรายที่ชั่งน้ำหนักไว้แล้ว วางกรวยคว่ำลงบน </a:t>
            </a:r>
            <a:r>
              <a:rPr lang="en-US" sz="2800" b="1" dirty="0" smtClean="0"/>
              <a:t>Plate </a:t>
            </a:r>
            <a:r>
              <a:rPr lang="th-TH" sz="3600" b="1" dirty="0" smtClean="0"/>
              <a:t>เปิดวาล์วให้ทรายไหลลงไปในหลุมที่เจาะไว้ (ห้ามไม่ให้มีการสั่นสะเทือนขณะที่เปิดให้ทรายไหลลงหลุม)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3116"/>
            <a:ext cx="3490821" cy="32861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2071678"/>
            <a:ext cx="464343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6.</a:t>
            </a:r>
            <a:r>
              <a:rPr lang="th-TH" sz="3600" b="1" dirty="0" smtClean="0"/>
              <a:t>เมื่อทรายหยุดไหล ปิดวาล์วแล้วนำขวดพร้อมกับทรายที่เหลือในขวดไปชั่งน้ำหนัก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5013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076700" cy="512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215106" cy="4954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241573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42910" y="357166"/>
            <a:ext cx="8001056" cy="128588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858180" cy="4573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การหาความหนาแน่นของดินในสน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าม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Density Test)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 1556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8286808" cy="48320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    </a:t>
            </a:r>
            <a:r>
              <a:rPr lang="th-TH" sz="3600" b="1" u="sng" dirty="0" smtClean="0"/>
              <a:t>เปอร์เซ็นต์ของการบดอัดดิน</a:t>
            </a:r>
          </a:p>
          <a:p>
            <a:r>
              <a:rPr lang="th-TH" sz="3200" b="1" dirty="0" smtClean="0"/>
              <a:t>        เป็นการเปรียบเทียบระหว่าง ค่าความหนาแน่นของดินในสนาม กับ ค่าความหนาแน่นของมวลดินสูงสุดจากการทดลองตามมาตรฐานในห้องปฏิบัติการ</a:t>
            </a:r>
          </a:p>
          <a:p>
            <a:r>
              <a:rPr lang="th-TH" sz="3200" b="1" dirty="0" smtClean="0"/>
              <a:t>               เปอร์เซ็นต์การบดอัดดิน </a:t>
            </a:r>
            <a:r>
              <a:rPr lang="en-US" sz="3200" dirty="0" smtClean="0"/>
              <a:t>=     </a:t>
            </a:r>
            <a:r>
              <a:rPr lang="en-US" sz="4000" dirty="0" err="1" smtClean="0"/>
              <a:t>ɤ</a:t>
            </a:r>
            <a:r>
              <a:rPr lang="en-US" sz="2000" dirty="0" err="1" smtClean="0"/>
              <a:t>d</a:t>
            </a:r>
            <a:r>
              <a:rPr lang="th-TH" sz="3200" dirty="0" smtClean="0"/>
              <a:t>(สนาม)       </a:t>
            </a:r>
            <a:r>
              <a:rPr lang="en-US" sz="3200" dirty="0" smtClean="0"/>
              <a:t>x</a:t>
            </a:r>
            <a:r>
              <a:rPr lang="en-US" sz="2400" dirty="0" smtClean="0"/>
              <a:t>100  %</a:t>
            </a:r>
            <a:endParaRPr lang="th-TH" sz="2400" dirty="0" smtClean="0"/>
          </a:p>
          <a:p>
            <a:r>
              <a:rPr lang="th-TH" sz="3200" dirty="0" smtClean="0"/>
              <a:t>                                                              </a:t>
            </a:r>
            <a:r>
              <a:rPr lang="en-US" sz="3200" dirty="0" smtClean="0"/>
              <a:t>   </a:t>
            </a:r>
            <a:r>
              <a:rPr lang="th-TH" sz="3200" dirty="0" smtClean="0"/>
              <a:t> </a:t>
            </a:r>
            <a:r>
              <a:rPr lang="en-US" sz="4000" dirty="0" err="1" smtClean="0"/>
              <a:t>ɤ</a:t>
            </a:r>
            <a:r>
              <a:rPr lang="en-US" sz="2000" dirty="0" err="1" smtClean="0"/>
              <a:t>d</a:t>
            </a:r>
            <a:r>
              <a:rPr lang="th-TH" sz="3200" dirty="0" smtClean="0"/>
              <a:t>(มาตรฐาน)</a:t>
            </a:r>
            <a:endParaRPr lang="en-US" sz="3200" dirty="0" smtClean="0"/>
          </a:p>
          <a:p>
            <a:endParaRPr lang="en-US" sz="3200" dirty="0" smtClean="0"/>
          </a:p>
          <a:p>
            <a:endParaRPr lang="th-TH" sz="3200" dirty="0" smtClean="0"/>
          </a:p>
          <a:p>
            <a:endParaRPr lang="en-US" sz="3200" dirty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5214942" y="4357694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th-TH" dirty="0" smtClean="0"/>
              <a:t>          </a:t>
            </a:r>
            <a:r>
              <a:rPr lang="th-TH" b="1" u="sng" dirty="0" smtClean="0"/>
              <a:t>การบดอัดดินให้มีคุณภาพ</a:t>
            </a:r>
          </a:p>
          <a:p>
            <a:pPr>
              <a:buNone/>
            </a:pPr>
            <a:r>
              <a:rPr lang="en-US" b="1" dirty="0" smtClean="0"/>
              <a:t>        1.</a:t>
            </a:r>
            <a:r>
              <a:rPr lang="th-TH" b="1" dirty="0" smtClean="0"/>
              <a:t> ควบคุมความชื้นให้พอเหมาะ ใกล้เคียงกับ </a:t>
            </a:r>
            <a:r>
              <a:rPr lang="en-US" b="1" dirty="0" smtClean="0"/>
              <a:t>Optimum Moisture Content  </a:t>
            </a:r>
            <a:r>
              <a:rPr lang="th-TH" b="1" dirty="0" smtClean="0"/>
              <a:t>ที่ได้จากการทดสอบ 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b="1" dirty="0" smtClean="0"/>
              <a:t>2. </a:t>
            </a:r>
            <a:r>
              <a:rPr lang="th-TH" b="1" dirty="0" smtClean="0"/>
              <a:t>ความหนาของวัสดุที่ถมต้องสม่ำเสมอ และมีความหนาแต่ละชั้นตามข้อกำหนด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b="1" dirty="0" smtClean="0"/>
              <a:t>3. </a:t>
            </a:r>
            <a:r>
              <a:rPr lang="th-TH" b="1" dirty="0" smtClean="0"/>
              <a:t>ปริมาณงานที่บดอัดแต่ละชั้นต้องไม่มากเกินไป และทำให้เสร็จโดยเร็ว เนื่องจากมีการสูญเสียความชื้น</a:t>
            </a:r>
          </a:p>
          <a:p>
            <a:pPr>
              <a:buNone/>
            </a:pPr>
            <a:r>
              <a:rPr lang="th-TH" b="1" dirty="0" smtClean="0"/>
              <a:t>        </a:t>
            </a:r>
            <a:r>
              <a:rPr lang="en-US" b="1" dirty="0" smtClean="0"/>
              <a:t>4.</a:t>
            </a:r>
            <a:r>
              <a:rPr lang="th-TH" b="1" dirty="0" smtClean="0"/>
              <a:t> ห้ามทำการถมและบดอัดขณะฝนตก</a:t>
            </a:r>
            <a:endParaRPr lang="en-US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b="1" dirty="0" smtClean="0"/>
              <a:t>      </a:t>
            </a:r>
            <a:r>
              <a:rPr lang="th-TH" b="1" u="sng" dirty="0" smtClean="0"/>
              <a:t>ปริมาณน้ำและการหล่อลื่น</a:t>
            </a:r>
          </a:p>
          <a:p>
            <a:pPr marL="514350" indent="-514350">
              <a:buNone/>
            </a:pPr>
            <a:r>
              <a:rPr lang="th-TH" b="1" dirty="0" smtClean="0"/>
              <a:t>  </a:t>
            </a:r>
            <a:r>
              <a:rPr lang="th-TH" dirty="0" smtClean="0"/>
              <a:t>            การบดอัดดินให้ได้ความแน่นจะต้องใช้น้ำเป็นตัวหล่อลื่น หากปริมาณน้ำน้อยเกินไปการหล่อลื่นจะไม่ดีพอ หากปริมาณน้ำมากเกินไป น้ำจะเข้าไปแทรกอยู่รอบๆ มวลดิน ทำให้อนุภาคของดินแยกตัวห่างจากกัน ดังนั้นปริมาณความชื้นของดินกับความหนาแน่นของดินจึงมีความสัมพันธ์กัน</a:t>
            </a:r>
          </a:p>
          <a:p>
            <a:pPr marL="514350" indent="-514350">
              <a:buNone/>
            </a:pPr>
            <a:r>
              <a:rPr lang="th-TH" dirty="0" smtClean="0"/>
              <a:t>      </a:t>
            </a:r>
            <a:endParaRPr lang="th-TH" b="1" u="sng" dirty="0" smtClean="0"/>
          </a:p>
          <a:p>
            <a:pPr marL="514350" indent="-514350">
              <a:buNone/>
            </a:pPr>
            <a:endParaRPr lang="th-TH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th-TH" dirty="0" smtClean="0"/>
              <a:t>            </a:t>
            </a:r>
            <a:r>
              <a:rPr lang="th-TH" b="1" dirty="0" smtClean="0"/>
              <a:t>เพื่อให้ได้เกณฑ์ในการควบคุมการบดอัดในสนาม จะต้องเก็บตัวอย่างดินไปทดสอบค่า </a:t>
            </a:r>
            <a:r>
              <a:rPr lang="en-US" sz="2400" b="1" dirty="0" smtClean="0"/>
              <a:t>Maximum Dry Density </a:t>
            </a:r>
            <a:r>
              <a:rPr lang="th-TH" b="1" dirty="0" smtClean="0"/>
              <a:t>และ </a:t>
            </a:r>
            <a:r>
              <a:rPr lang="en-US" sz="2400" b="1" dirty="0" smtClean="0"/>
              <a:t>Optimum Water Content </a:t>
            </a:r>
            <a:r>
              <a:rPr lang="th-TH" b="1" dirty="0" smtClean="0"/>
              <a:t>โดยจะต้องทดสอบทุกครั้งเมื่อพิจารณาเห็นว่าเนื้อดินที่ใช้งานมีลักษณะเปลี่ยนแปลง เช่น</a:t>
            </a:r>
          </a:p>
          <a:p>
            <a:pPr>
              <a:buNone/>
            </a:pPr>
            <a:r>
              <a:rPr lang="th-TH" b="1" dirty="0" smtClean="0"/>
              <a:t>           </a:t>
            </a:r>
            <a:r>
              <a:rPr lang="en-US" b="1" dirty="0" smtClean="0"/>
              <a:t>-  </a:t>
            </a:r>
            <a:r>
              <a:rPr lang="th-TH" b="1" dirty="0" smtClean="0"/>
              <a:t>ขนาดคละของเม็ดดิน </a:t>
            </a:r>
            <a:r>
              <a:rPr lang="en-US" sz="2400" b="1" dirty="0" smtClean="0"/>
              <a:t>(Gradation)</a:t>
            </a:r>
          </a:p>
          <a:p>
            <a:pPr>
              <a:buNone/>
            </a:pPr>
            <a:r>
              <a:rPr lang="th-TH" b="1" dirty="0" smtClean="0"/>
              <a:t>           </a:t>
            </a:r>
            <a:r>
              <a:rPr lang="en-US" b="1" dirty="0" smtClean="0"/>
              <a:t>-  </a:t>
            </a:r>
            <a:r>
              <a:rPr lang="th-TH" b="1" dirty="0" smtClean="0"/>
              <a:t>ความเหนียว</a:t>
            </a:r>
          </a:p>
          <a:p>
            <a:pPr>
              <a:buNone/>
            </a:pPr>
            <a:r>
              <a:rPr lang="th-TH" b="1" dirty="0" smtClean="0"/>
              <a:t>		</a:t>
            </a:r>
            <a:r>
              <a:rPr lang="en-US" b="1" dirty="0" smtClean="0"/>
              <a:t> -  </a:t>
            </a:r>
            <a:r>
              <a:rPr lang="th-TH" b="1" dirty="0" smtClean="0"/>
              <a:t>สี หรือลักษณะทางกายภาพอื่นๆ</a:t>
            </a:r>
          </a:p>
          <a:p>
            <a:pPr>
              <a:buNone/>
            </a:pPr>
            <a:r>
              <a:rPr lang="th-TH" b="1" dirty="0" smtClean="0"/>
              <a:t>           </a:t>
            </a:r>
            <a:r>
              <a:rPr lang="en-US" b="1" dirty="0" smtClean="0"/>
              <a:t>-  </a:t>
            </a:r>
            <a:r>
              <a:rPr lang="th-TH" b="1" dirty="0" smtClean="0"/>
              <a:t>เมื่อเปลี่ยนแหล่งวัสดุ</a:t>
            </a:r>
            <a:endParaRPr lang="en-US" b="1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การเก็บตัวอย่างเพื่อนำมาทดสอบในห้องปฏิบัติการ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62800" cy="5200650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การเก็บตัวอย่างเพื่อนำมาทดสอบในห้องปฏิบัติการ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42" cy="5231374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การเก็บตัวอย่างเพื่อนำมาทดสอบในห้องปฏิบัติการ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2940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การเก็บตัวอย่างเพื่อนำมาทดสอบในห้องปฏิบัติการ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b="1" u="sng" dirty="0" smtClean="0"/>
              <a:t>การบดอัดดินในห้องทดสอบ</a:t>
            </a:r>
            <a:endParaRPr lang="th-TH" dirty="0" smtClean="0"/>
          </a:p>
          <a:p>
            <a:pPr marL="514350" indent="-514350">
              <a:buNone/>
            </a:pPr>
            <a:r>
              <a:rPr lang="th-TH" b="1" dirty="0" smtClean="0"/>
              <a:t>  </a:t>
            </a:r>
            <a:r>
              <a:rPr lang="th-TH" dirty="0" smtClean="0"/>
              <a:t>- </a:t>
            </a:r>
            <a:r>
              <a:rPr lang="th-TH" b="1" dirty="0" smtClean="0"/>
              <a:t>ดินที่มีความเชื่อมแน่น </a:t>
            </a:r>
            <a:r>
              <a:rPr lang="en-US" sz="2400" dirty="0" smtClean="0"/>
              <a:t>(Cohesive Soil) </a:t>
            </a:r>
            <a:r>
              <a:rPr lang="th-TH" dirty="0" smtClean="0"/>
              <a:t>จะทดสอบหาความสัมพันธ์ระหว่าง</a:t>
            </a:r>
            <a:r>
              <a:rPr lang="en-US" dirty="0" smtClean="0"/>
              <a:t> </a:t>
            </a:r>
            <a:r>
              <a:rPr lang="en-US" sz="2400" dirty="0" smtClean="0"/>
              <a:t>Dry Density </a:t>
            </a:r>
            <a:r>
              <a:rPr lang="th-TH" dirty="0" smtClean="0"/>
              <a:t>กับปริมาณน้ำในดินของมวลดิน ภายใต้พลังงานจำนวนหนึ่งโดยการทดสอบ </a:t>
            </a:r>
            <a:r>
              <a:rPr lang="en-US" sz="2400" dirty="0" smtClean="0"/>
              <a:t>Compaction Test</a:t>
            </a:r>
            <a:endParaRPr lang="th-TH" sz="2400" dirty="0" smtClean="0"/>
          </a:p>
          <a:p>
            <a:pPr marL="514350" indent="-514350">
              <a:buNone/>
            </a:pPr>
            <a:r>
              <a:rPr lang="th-TH" b="1" dirty="0" smtClean="0"/>
              <a:t>  </a:t>
            </a:r>
            <a:r>
              <a:rPr lang="th-TH" dirty="0" smtClean="0"/>
              <a:t>- </a:t>
            </a:r>
            <a:r>
              <a:rPr lang="th-TH" b="1" dirty="0" smtClean="0"/>
              <a:t>ดินที่ไม่มีความเชื่อมแน่น </a:t>
            </a:r>
            <a:r>
              <a:rPr lang="en-US" sz="2400" dirty="0" smtClean="0"/>
              <a:t>(</a:t>
            </a:r>
            <a:r>
              <a:rPr lang="en-US" sz="2400" dirty="0" err="1" smtClean="0"/>
              <a:t>Cohesiveless</a:t>
            </a:r>
            <a:r>
              <a:rPr lang="en-US" sz="2400" dirty="0" smtClean="0"/>
              <a:t> Soil) </a:t>
            </a:r>
            <a:r>
              <a:rPr lang="th-TH" dirty="0" smtClean="0"/>
              <a:t>จะทดสอบหาความหนาแน่นสูงสุดโดยการทดสอบ </a:t>
            </a:r>
            <a:r>
              <a:rPr lang="en-US" sz="2400" dirty="0" smtClean="0"/>
              <a:t>Relative Density Test</a:t>
            </a:r>
            <a:endParaRPr lang="th-TH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dirty="0" smtClean="0"/>
              <a:t>     มาตรฐาน</a:t>
            </a:r>
            <a:r>
              <a:rPr lang="th-TH" b="1" u="sng" dirty="0" smtClean="0"/>
              <a:t>การบดอัดดินในห้องทดสอบ</a:t>
            </a:r>
            <a:endParaRPr lang="th-TH" dirty="0" smtClean="0"/>
          </a:p>
          <a:p>
            <a:pPr marL="514350" indent="-514350">
              <a:buNone/>
            </a:pPr>
            <a:r>
              <a:rPr lang="th-TH" b="1" dirty="0" smtClean="0"/>
              <a:t>    </a:t>
            </a:r>
            <a:r>
              <a:rPr lang="th-TH" dirty="0" smtClean="0"/>
              <a:t>- การบดอัดแบบมาตรฐาน </a:t>
            </a:r>
            <a:r>
              <a:rPr lang="en-US" sz="2400" dirty="0" smtClean="0"/>
              <a:t>(Standard Proctor Test) </a:t>
            </a:r>
          </a:p>
          <a:p>
            <a:pPr marL="514350" indent="-514350">
              <a:buNone/>
            </a:pPr>
            <a:r>
              <a:rPr lang="en-US" sz="2400" dirty="0" smtClean="0"/>
              <a:t>         ASTM D-698  (12,400 ft-lb/ft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pPr marL="514350" indent="-514350">
              <a:buNone/>
            </a:pPr>
            <a:r>
              <a:rPr lang="en-US" b="1" dirty="0" smtClean="0"/>
              <a:t>    </a:t>
            </a:r>
            <a:r>
              <a:rPr lang="th-TH" dirty="0" smtClean="0"/>
              <a:t>- การบดอัดแบบสูงกว่ามาตรฐาน </a:t>
            </a:r>
            <a:r>
              <a:rPr lang="en-US" sz="2400" dirty="0" smtClean="0"/>
              <a:t>(Modified Proctor Test) </a:t>
            </a:r>
          </a:p>
          <a:p>
            <a:pPr marL="514350" indent="-514350">
              <a:buNone/>
            </a:pPr>
            <a:r>
              <a:rPr lang="en-US" sz="2400" dirty="0" smtClean="0"/>
              <a:t>         ASTM D-1557  (56,000 ft-lb/ft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endParaRPr lang="th-TH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2500306"/>
          <a:ext cx="8215368" cy="248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285884"/>
                <a:gridCol w="1357322"/>
                <a:gridCol w="714380"/>
                <a:gridCol w="1214446"/>
                <a:gridCol w="1143008"/>
                <a:gridCol w="142875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Mold Size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Wt.</a:t>
                      </a:r>
                      <a:r>
                        <a:rPr lang="en-US" baseline="0" dirty="0" smtClean="0"/>
                        <a:t> of Hammer(lb)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layer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 of Drop (in)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Blows Per Layer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/Vol.</a:t>
                      </a:r>
                    </a:p>
                    <a:p>
                      <a:pPr algn="ctr"/>
                      <a:r>
                        <a:rPr lang="en-US" dirty="0" smtClean="0"/>
                        <a:t>(ft-lb/ft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0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</a:p>
                    <a:p>
                      <a:pPr algn="ctr"/>
                      <a:r>
                        <a:rPr lang="en-US" dirty="0" smtClean="0"/>
                        <a:t>Proctor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Ø4.0’’x4.6’’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Ø6.0’’x5.0’’</a:t>
                      </a:r>
                    </a:p>
                    <a:p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</a:p>
                    <a:p>
                      <a:pPr algn="ctr"/>
                      <a:r>
                        <a:rPr lang="en-US" dirty="0" smtClean="0"/>
                        <a:t>5.5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</a:p>
                    <a:p>
                      <a:pPr algn="ctr"/>
                      <a:r>
                        <a:rPr lang="en-US" dirty="0" smtClean="0"/>
                        <a:t>56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12,400</a:t>
                      </a:r>
                    </a:p>
                    <a:p>
                      <a:pPr algn="ctr"/>
                      <a:r>
                        <a:rPr lang="en-US" dirty="0" smtClean="0"/>
                        <a:t>12,400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0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Modified</a:t>
                      </a:r>
                    </a:p>
                    <a:p>
                      <a:pPr algn="ctr"/>
                      <a:r>
                        <a:rPr lang="en-US" dirty="0" smtClean="0"/>
                        <a:t>Proctor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Ø4.0’’x4.6’’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Ø6.0’’x5.0’’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</a:p>
                    <a:p>
                      <a:pPr algn="ctr"/>
                      <a:r>
                        <a:rPr lang="en-US" dirty="0" smtClean="0"/>
                        <a:t>10.0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</a:p>
                    <a:p>
                      <a:pPr algn="ctr"/>
                      <a:r>
                        <a:rPr lang="en-US" dirty="0" smtClean="0"/>
                        <a:t>18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</a:p>
                    <a:p>
                      <a:pPr algn="ctr"/>
                      <a:r>
                        <a:rPr lang="en-US" dirty="0" smtClean="0"/>
                        <a:t>56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56,000</a:t>
                      </a:r>
                    </a:p>
                    <a:p>
                      <a:pPr algn="ctr"/>
                      <a:r>
                        <a:rPr lang="en-US" dirty="0" smtClean="0"/>
                        <a:t>56,000</a:t>
                      </a:r>
                      <a:endParaRPr lang="th-TH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1785926"/>
            <a:ext cx="814393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ตารางเปรียบเทียบอุปกรณ์และพลังงานที่ใช้ในการทดสอบการบดอัดดิน</a:t>
            </a:r>
            <a:endParaRPr lang="th-TH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การบดอัดดิน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43734" cy="500221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2112</Words>
  <Application>Microsoft Office PowerPoint</Application>
  <PresentationFormat>On-screen Show (4:3)</PresentationFormat>
  <Paragraphs>212</Paragraphs>
  <Slides>53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ชุดรูปแบบของ Office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การบดอัดดิน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การทดสอบการบดอัดดิน (Compaction Test)</vt:lpstr>
      <vt:lpstr>การบดอัดดิน</vt:lpstr>
      <vt:lpstr>การบดอัดดินในสนาม</vt:lpstr>
      <vt:lpstr>PowerPoint Presentation</vt:lpstr>
      <vt:lpstr>การบดอัดดินในสนาม</vt:lpstr>
      <vt:lpstr>การจำแนกประเภทของดินโดยระบบ  Unified</vt:lpstr>
      <vt:lpstr>การบดอัดดินในสนาม</vt:lpstr>
      <vt:lpstr>PowerPoint Presentation</vt:lpstr>
      <vt:lpstr>PowerPoint Presentation</vt:lpstr>
      <vt:lpstr>การหาความหนาแน่นของดินในสนาม  (Field Density Test) ASTM D 1556</vt:lpstr>
      <vt:lpstr>การหาความหนาแน่นของดินในสนาม  (Field Density Test) ASTM D 1556</vt:lpstr>
      <vt:lpstr>การหาความหนาแน่นของดินในสนาม  (Field Density Test) ASTM D 1556</vt:lpstr>
      <vt:lpstr>การหาความหนาแน่นของดินในสนาม  (Field Density Test) ASTM D 1556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การหาความหนาแน่นของดินในสนาม  (Field Density Test) ASTM D 1556</vt:lpstr>
      <vt:lpstr>การหาความหนาแน่นของดินในสนาม  (Field Density Test) ASTM D 1556</vt:lpstr>
      <vt:lpstr>การหาความหนาแน่นของดินในสนาม  (Field Density Test) ASTM D 1556</vt:lpstr>
      <vt:lpstr>PowerPoint Presentation</vt:lpstr>
      <vt:lpstr>การหาความหนาแน่นของดินในสนาม  (Field Density Test) ASTM D 1556</vt:lpstr>
      <vt:lpstr>การบดอัดดิน</vt:lpstr>
      <vt:lpstr>การเก็บตัวอย่างเพื่อนำมาทดสอบในห้องปฏิบัติการ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Boy</dc:creator>
  <cp:lastModifiedBy>อินทพงษ์ สุพรรณสืบ</cp:lastModifiedBy>
  <cp:revision>129</cp:revision>
  <dcterms:created xsi:type="dcterms:W3CDTF">2016-04-25T15:41:39Z</dcterms:created>
  <dcterms:modified xsi:type="dcterms:W3CDTF">2016-07-04T02:56:57Z</dcterms:modified>
</cp:coreProperties>
</file>