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sldIdLst>
    <p:sldId id="311" r:id="rId2"/>
    <p:sldId id="310" r:id="rId3"/>
    <p:sldId id="270" r:id="rId4"/>
    <p:sldId id="271" r:id="rId5"/>
    <p:sldId id="272" r:id="rId6"/>
    <p:sldId id="273" r:id="rId7"/>
    <p:sldId id="274" r:id="rId8"/>
    <p:sldId id="276" r:id="rId9"/>
    <p:sldId id="293" r:id="rId10"/>
    <p:sldId id="303" r:id="rId11"/>
    <p:sldId id="308" r:id="rId12"/>
    <p:sldId id="278" r:id="rId13"/>
    <p:sldId id="281" r:id="rId14"/>
    <p:sldId id="282" r:id="rId15"/>
    <p:sldId id="283" r:id="rId16"/>
    <p:sldId id="284" r:id="rId17"/>
    <p:sldId id="285" r:id="rId18"/>
    <p:sldId id="286" r:id="rId19"/>
    <p:sldId id="287" r:id="rId20"/>
    <p:sldId id="288" r:id="rId21"/>
    <p:sldId id="289" r:id="rId22"/>
    <p:sldId id="290" r:id="rId23"/>
    <p:sldId id="301" r:id="rId24"/>
    <p:sldId id="291" r:id="rId25"/>
    <p:sldId id="294" r:id="rId26"/>
    <p:sldId id="305" r:id="rId27"/>
    <p:sldId id="296" r:id="rId28"/>
    <p:sldId id="297" r:id="rId29"/>
    <p:sldId id="298" r:id="rId30"/>
    <p:sldId id="334" r:id="rId31"/>
    <p:sldId id="309" r:id="rId32"/>
    <p:sldId id="312" r:id="rId33"/>
    <p:sldId id="313" r:id="rId34"/>
    <p:sldId id="332" r:id="rId35"/>
    <p:sldId id="333" r:id="rId36"/>
    <p:sldId id="315" r:id="rId37"/>
    <p:sldId id="316" r:id="rId38"/>
    <p:sldId id="320" r:id="rId39"/>
    <p:sldId id="321" r:id="rId40"/>
    <p:sldId id="322" r:id="rId41"/>
    <p:sldId id="323" r:id="rId42"/>
    <p:sldId id="324" r:id="rId43"/>
    <p:sldId id="325" r:id="rId44"/>
    <p:sldId id="326" r:id="rId45"/>
    <p:sldId id="327" r:id="rId46"/>
    <p:sldId id="328" r:id="rId47"/>
    <p:sldId id="329" r:id="rId48"/>
    <p:sldId id="330" r:id="rId49"/>
    <p:sldId id="299" r:id="rId50"/>
    <p:sldId id="295" r:id="rId51"/>
    <p:sldId id="269" r:id="rId52"/>
    <p:sldId id="300" r:id="rId53"/>
    <p:sldId id="258" r:id="rId5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3F3B73-415C-4BCE-BC77-9D48E04370C5}" type="datetimeFigureOut">
              <a:rPr lang="th-TH" smtClean="0"/>
              <a:pPr/>
              <a:t>04/07/59</a:t>
            </a:fld>
            <a:endParaRPr lang="th-T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299722-AD49-4307-ADF8-7B508C64DCB6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6133327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299722-AD49-4307-ADF8-7B508C64DCB6}" type="slidenum">
              <a:rPr lang="th-TH" smtClean="0"/>
              <a:pPr/>
              <a:t>7</a:t>
            </a:fld>
            <a:endParaRPr lang="th-TH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299722-AD49-4307-ADF8-7B508C64DCB6}" type="slidenum">
              <a:rPr lang="th-TH" smtClean="0"/>
              <a:pPr/>
              <a:t>8</a:t>
            </a:fld>
            <a:endParaRPr lang="th-TH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BCC1A4-E05E-43C4-85AF-947AAB9ADCB6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BCC1A4-E05E-43C4-85AF-947AAB9ADCB6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BCC1A4-E05E-43C4-85AF-947AAB9ADCB6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>
          <a:xfrm>
            <a:off x="685801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>
          <a:xfrm>
            <a:off x="685801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>
          <a:xfrm>
            <a:off x="685801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smtClean="0"/>
              <a:t>คลิกเพื่อแก้ไขลักษณะชื่อเรื่องรองต้นแบบ</a:t>
            </a:r>
            <a:endParaRPr lang="en-US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573CD-720A-434D-A867-7F1D0A4BD2AC}" type="datetimeFigureOut">
              <a:rPr lang="en-US" smtClean="0"/>
              <a:pPr/>
              <a:t>7/4/2016</a:t>
            </a:fld>
            <a:endParaRPr lang="en-US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68B09-9ED8-4B11-9877-5061AFF9AB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573CD-720A-434D-A867-7F1D0A4BD2AC}" type="datetimeFigureOut">
              <a:rPr lang="en-US" smtClean="0"/>
              <a:pPr/>
              <a:t>7/4/2016</a:t>
            </a:fld>
            <a:endParaRPr lang="en-US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68B09-9ED8-4B11-9877-5061AFF9AB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573CD-720A-434D-A867-7F1D0A4BD2AC}" type="datetimeFigureOut">
              <a:rPr lang="en-US" smtClean="0"/>
              <a:pPr/>
              <a:t>7/4/2016</a:t>
            </a:fld>
            <a:endParaRPr lang="en-US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68B09-9ED8-4B11-9877-5061AFF9AB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573CD-720A-434D-A867-7F1D0A4BD2AC}" type="datetimeFigureOut">
              <a:rPr lang="en-US" smtClean="0"/>
              <a:pPr/>
              <a:t>7/4/2016</a:t>
            </a:fld>
            <a:endParaRPr lang="en-US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68B09-9ED8-4B11-9877-5061AFF9AB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573CD-720A-434D-A867-7F1D0A4BD2AC}" type="datetimeFigureOut">
              <a:rPr lang="en-US" smtClean="0"/>
              <a:pPr/>
              <a:t>7/4/2016</a:t>
            </a:fld>
            <a:endParaRPr lang="en-US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68B09-9ED8-4B11-9877-5061AFF9AB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573CD-720A-434D-A867-7F1D0A4BD2AC}" type="datetimeFigureOut">
              <a:rPr lang="en-US" smtClean="0"/>
              <a:pPr/>
              <a:t>7/4/2016</a:t>
            </a:fld>
            <a:endParaRPr lang="en-US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68B09-9ED8-4B11-9877-5061AFF9AB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5" name="ตัวยึดข้อความ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ยึดเนื้อหา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7" name="ตัวยึด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573CD-720A-434D-A867-7F1D0A4BD2AC}" type="datetimeFigureOut">
              <a:rPr lang="en-US" smtClean="0"/>
              <a:pPr/>
              <a:t>7/4/2016</a:t>
            </a:fld>
            <a:endParaRPr lang="en-US"/>
          </a:p>
        </p:txBody>
      </p:sp>
      <p:sp>
        <p:nvSpPr>
          <p:cNvPr id="8" name="ตัวยึด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ตัวยึด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68B09-9ED8-4B11-9877-5061AFF9AB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573CD-720A-434D-A867-7F1D0A4BD2AC}" type="datetimeFigureOut">
              <a:rPr lang="en-US" smtClean="0"/>
              <a:pPr/>
              <a:t>7/4/2016</a:t>
            </a:fld>
            <a:endParaRPr lang="en-US"/>
          </a:p>
        </p:txBody>
      </p:sp>
      <p:sp>
        <p:nvSpPr>
          <p:cNvPr id="4" name="ตัวยึด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ตัวยึด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68B09-9ED8-4B11-9877-5061AFF9AB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573CD-720A-434D-A867-7F1D0A4BD2AC}" type="datetimeFigureOut">
              <a:rPr lang="en-US" smtClean="0"/>
              <a:pPr/>
              <a:t>7/4/2016</a:t>
            </a:fld>
            <a:endParaRPr lang="en-US"/>
          </a:p>
        </p:txBody>
      </p:sp>
      <p:sp>
        <p:nvSpPr>
          <p:cNvPr id="3" name="ตัวยึด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68B09-9ED8-4B11-9877-5061AFF9AB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573CD-720A-434D-A867-7F1D0A4BD2AC}" type="datetimeFigureOut">
              <a:rPr lang="en-US" smtClean="0"/>
              <a:pPr/>
              <a:t>7/4/2016</a:t>
            </a:fld>
            <a:endParaRPr lang="en-US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68B09-9ED8-4B11-9877-5061AFF9AB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ยึดรูปภาพ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573CD-720A-434D-A867-7F1D0A4BD2AC}" type="datetimeFigureOut">
              <a:rPr lang="en-US" smtClean="0"/>
              <a:pPr/>
              <a:t>7/4/2016</a:t>
            </a:fld>
            <a:endParaRPr lang="en-US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68B09-9ED8-4B11-9877-5061AFF9AB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ชื่อเรื่อง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3573CD-720A-434D-A867-7F1D0A4BD2AC}" type="datetimeFigureOut">
              <a:rPr lang="en-US" smtClean="0"/>
              <a:pPr/>
              <a:t>7/4/2016</a:t>
            </a:fld>
            <a:endParaRPr lang="en-US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368B09-9ED8-4B11-9877-5061AFF9AB2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ผลการค้นหารูปภาพสำหรับ การบดอัดดิน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64" y="1571612"/>
            <a:ext cx="2847975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</a:extLst>
        </p:spPr>
      </p:pic>
      <p:pic>
        <p:nvPicPr>
          <p:cNvPr id="1030" name="Picture 6" descr="http://www.thomtee.com/images/soil_typ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4" y="3643314"/>
            <a:ext cx="8172450" cy="2552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</a:extLst>
        </p:spPr>
      </p:pic>
      <p:sp>
        <p:nvSpPr>
          <p:cNvPr id="6" name="ชื่อเรื่อง 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chemeClr val="accent1"/>
          </a:solidFill>
          <a:ln w="38100" cmpd="sng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การบดอัดดิน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1571612"/>
            <a:ext cx="2357454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00760" y="1571613"/>
            <a:ext cx="2643206" cy="1808509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9145928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ชื่อเรื่อง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1"/>
          </a:solidFill>
          <a:ln w="38100" cmpd="sng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การบดอัดดิน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785926"/>
            <a:ext cx="5605476" cy="3957234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ชื่อเรื่อง 1"/>
          <p:cNvSpPr txBox="1"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  <a:prstGeom prst="rect">
            <a:avLst/>
          </a:prstGeom>
          <a:solidFill>
            <a:schemeClr val="accent1"/>
          </a:solidFill>
          <a:ln w="38100" cmpd="sng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การบดอัดดิน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05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00562" y="1643050"/>
            <a:ext cx="4316896" cy="335758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643050"/>
            <a:ext cx="3714776" cy="335758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4714876" y="5357826"/>
            <a:ext cx="3929090" cy="584775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 smtClean="0"/>
              <a:t>2. การบดอัดดินในสนาม</a:t>
            </a:r>
            <a:endParaRPr lang="en-US" sz="32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57158" y="5357826"/>
            <a:ext cx="3929090" cy="584775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 smtClean="0"/>
              <a:t>1. การบดอัดดินในห้องทดสอบ</a:t>
            </a:r>
            <a:endParaRPr lang="en-US" sz="3200" b="1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2" y="1571611"/>
            <a:ext cx="4357718" cy="344045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20" y="1571612"/>
            <a:ext cx="4071966" cy="3429024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643050"/>
            <a:ext cx="6429420" cy="4709432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ffectLst/>
        </p:spPr>
      </p:pic>
      <p:sp>
        <p:nvSpPr>
          <p:cNvPr id="4" name="ชื่อเรื่อง 1"/>
          <p:cNvSpPr txBox="1">
            <a:spLocks/>
          </p:cNvSpPr>
          <p:nvPr/>
        </p:nvSpPr>
        <p:spPr>
          <a:xfrm>
            <a:off x="714348" y="500042"/>
            <a:ext cx="7772400" cy="928694"/>
          </a:xfrm>
          <a:prstGeom prst="rect">
            <a:avLst/>
          </a:prstGeom>
          <a:solidFill>
            <a:schemeClr val="accent1"/>
          </a:solidFill>
          <a:ln w="38100" cmpd="sng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การทดสอบการบดอัดดิน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</a:rPr>
              <a:t>(Compaction Test)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357686" y="1928802"/>
            <a:ext cx="4143404" cy="3539430"/>
          </a:xfrm>
          <a:prstGeom prst="rect">
            <a:avLst/>
          </a:prstGeom>
          <a:blipFill>
            <a:blip r:embed="rId2">
              <a:biLevel thresh="50000"/>
            </a:blip>
            <a:tile tx="0" ty="0" sx="100000" sy="100000" flip="none" algn="tl"/>
          </a:blipFill>
          <a:ln w="38100">
            <a:solidFill>
              <a:schemeClr val="accent1"/>
            </a:solidFill>
          </a:ln>
          <a:effectLst>
            <a:outerShdw blurRad="50800" dist="50800" dir="5400000" algn="ctr" rotWithShape="0">
              <a:schemeClr val="accent6">
                <a:lumMod val="20000"/>
                <a:lumOff val="80000"/>
              </a:schemeClr>
            </a:outerShdw>
          </a:effectLst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sz="2800" dirty="0" smtClean="0"/>
              <a:t>Standard Proctor </a:t>
            </a:r>
            <a:endParaRPr lang="th-TH" sz="2800" dirty="0" smtClean="0"/>
          </a:p>
          <a:p>
            <a:r>
              <a:rPr lang="th-TH" sz="2800" dirty="0" smtClean="0"/>
              <a:t>  </a:t>
            </a:r>
            <a:r>
              <a:rPr lang="en-US" sz="2800" dirty="0" smtClean="0"/>
              <a:t>Mold </a:t>
            </a:r>
            <a:r>
              <a:rPr lang="th-TH" sz="2800" b="1" dirty="0" smtClean="0"/>
              <a:t>ขนาด </a:t>
            </a:r>
            <a:r>
              <a:rPr lang="en-US" sz="2800" dirty="0" smtClean="0"/>
              <a:t>Ø</a:t>
            </a:r>
            <a:r>
              <a:rPr lang="th-TH" sz="2800" dirty="0" smtClean="0"/>
              <a:t> </a:t>
            </a:r>
            <a:r>
              <a:rPr lang="en-US" sz="2800" dirty="0" smtClean="0"/>
              <a:t>4 </a:t>
            </a:r>
            <a:r>
              <a:rPr lang="th-TH" sz="2800" b="1" dirty="0" smtClean="0"/>
              <a:t>นิ้ว</a:t>
            </a:r>
            <a:r>
              <a:rPr lang="th-TH" sz="2800" dirty="0" smtClean="0"/>
              <a:t> </a:t>
            </a:r>
            <a:r>
              <a:rPr lang="en-US" sz="2800" dirty="0" smtClean="0"/>
              <a:t>Hammer </a:t>
            </a:r>
            <a:r>
              <a:rPr lang="th-TH" sz="2800" dirty="0" smtClean="0"/>
              <a:t>        </a:t>
            </a:r>
            <a:r>
              <a:rPr lang="th-TH" sz="2800" b="1" dirty="0" smtClean="0"/>
              <a:t>หนัก</a:t>
            </a:r>
            <a:r>
              <a:rPr lang="th-TH" sz="2800" dirty="0" smtClean="0"/>
              <a:t> </a:t>
            </a:r>
            <a:r>
              <a:rPr lang="en-US" sz="2800" dirty="0" smtClean="0"/>
              <a:t>5.5 </a:t>
            </a:r>
            <a:r>
              <a:rPr lang="th-TH" sz="2800" b="1" dirty="0" smtClean="0"/>
              <a:t>ปอนด์ หรือ </a:t>
            </a:r>
            <a:r>
              <a:rPr lang="en-US" sz="2800" dirty="0" smtClean="0"/>
              <a:t>2.5 </a:t>
            </a:r>
            <a:r>
              <a:rPr lang="th-TH" sz="2800" b="1" dirty="0" smtClean="0"/>
              <a:t>กิโลกรัม</a:t>
            </a:r>
            <a:r>
              <a:rPr lang="en-US" sz="2800" b="1" dirty="0" smtClean="0"/>
              <a:t> </a:t>
            </a:r>
            <a:r>
              <a:rPr lang="th-TH" sz="2800" b="1" dirty="0" smtClean="0"/>
              <a:t>ระยะยก สูง </a:t>
            </a:r>
            <a:r>
              <a:rPr lang="en-US" sz="2800" dirty="0" smtClean="0"/>
              <a:t>12</a:t>
            </a:r>
            <a:r>
              <a:rPr lang="en-US" sz="2800" b="1" dirty="0" smtClean="0"/>
              <a:t> </a:t>
            </a:r>
            <a:r>
              <a:rPr lang="th-TH" sz="2800" b="1" dirty="0" smtClean="0"/>
              <a:t>นิ้ว</a:t>
            </a:r>
            <a:endParaRPr lang="en-US" sz="2800" b="1" dirty="0" smtClean="0"/>
          </a:p>
          <a:p>
            <a:r>
              <a:rPr lang="en-US" sz="2800" dirty="0" smtClean="0"/>
              <a:t>- Modified Proctor </a:t>
            </a:r>
            <a:endParaRPr lang="th-TH" sz="2800" dirty="0" smtClean="0"/>
          </a:p>
          <a:p>
            <a:r>
              <a:rPr lang="en-US" sz="2800" dirty="0" smtClean="0"/>
              <a:t>  Mold </a:t>
            </a:r>
            <a:r>
              <a:rPr lang="th-TH" sz="2800" b="1" dirty="0" smtClean="0"/>
              <a:t>ขนาด </a:t>
            </a:r>
            <a:r>
              <a:rPr lang="en-US" sz="2800" dirty="0" smtClean="0"/>
              <a:t>Ø</a:t>
            </a:r>
            <a:r>
              <a:rPr lang="th-TH" sz="2800" dirty="0" smtClean="0"/>
              <a:t> </a:t>
            </a:r>
            <a:r>
              <a:rPr lang="en-US" sz="2800" dirty="0" smtClean="0"/>
              <a:t>6</a:t>
            </a:r>
            <a:r>
              <a:rPr lang="th-TH" sz="2800" dirty="0" smtClean="0"/>
              <a:t> </a:t>
            </a:r>
            <a:r>
              <a:rPr lang="th-TH" sz="2800" b="1" dirty="0" smtClean="0"/>
              <a:t>นิ้ว</a:t>
            </a:r>
            <a:r>
              <a:rPr lang="en-US" sz="2800" dirty="0" smtClean="0"/>
              <a:t> Hammer </a:t>
            </a:r>
            <a:r>
              <a:rPr lang="th-TH" sz="2800" dirty="0" smtClean="0"/>
              <a:t>                  </a:t>
            </a:r>
            <a:r>
              <a:rPr lang="th-TH" sz="2800" b="1" dirty="0" smtClean="0"/>
              <a:t>หนัก</a:t>
            </a:r>
            <a:r>
              <a:rPr lang="th-TH" sz="2800" dirty="0" smtClean="0"/>
              <a:t> </a:t>
            </a:r>
            <a:r>
              <a:rPr lang="en-US" sz="2800" dirty="0" smtClean="0"/>
              <a:t>10 </a:t>
            </a:r>
            <a:r>
              <a:rPr lang="th-TH" sz="2800" b="1" dirty="0" smtClean="0"/>
              <a:t>ปอนด์ หรือ </a:t>
            </a:r>
            <a:r>
              <a:rPr lang="en-US" sz="2800" dirty="0" smtClean="0"/>
              <a:t>4.5 </a:t>
            </a:r>
            <a:r>
              <a:rPr lang="th-TH" sz="2800" b="1" dirty="0" smtClean="0"/>
              <a:t>กิโลกรัม ระยะยก สูง </a:t>
            </a:r>
            <a:r>
              <a:rPr lang="en-US" sz="2800" dirty="0" smtClean="0"/>
              <a:t>18</a:t>
            </a:r>
            <a:r>
              <a:rPr lang="en-US" sz="2800" b="1" dirty="0" smtClean="0"/>
              <a:t> </a:t>
            </a:r>
            <a:r>
              <a:rPr lang="th-TH" sz="2800" b="1" dirty="0" smtClean="0"/>
              <a:t>นิ้ว</a:t>
            </a:r>
            <a:endParaRPr lang="en-US" sz="2800" dirty="0"/>
          </a:p>
        </p:txBody>
      </p:sp>
      <p:sp>
        <p:nvSpPr>
          <p:cNvPr id="7" name="ชื่อเรื่อง 1"/>
          <p:cNvSpPr txBox="1">
            <a:spLocks/>
          </p:cNvSpPr>
          <p:nvPr/>
        </p:nvSpPr>
        <p:spPr>
          <a:xfrm>
            <a:off x="714348" y="500042"/>
            <a:ext cx="7772400" cy="928694"/>
          </a:xfrm>
          <a:prstGeom prst="rect">
            <a:avLst/>
          </a:prstGeom>
          <a:solidFill>
            <a:schemeClr val="accent1"/>
          </a:solidFill>
          <a:ln w="38100" cmpd="sng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การทดสอบการบดอัดดิน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</a:rPr>
              <a:t>(Compaction Test)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928802"/>
            <a:ext cx="3511035" cy="3429024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1571612"/>
            <a:ext cx="6500858" cy="4872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ชื่อเรื่อง 1"/>
          <p:cNvSpPr txBox="1">
            <a:spLocks/>
          </p:cNvSpPr>
          <p:nvPr/>
        </p:nvSpPr>
        <p:spPr>
          <a:xfrm>
            <a:off x="714348" y="500042"/>
            <a:ext cx="7772400" cy="928694"/>
          </a:xfrm>
          <a:prstGeom prst="rect">
            <a:avLst/>
          </a:prstGeom>
          <a:solidFill>
            <a:schemeClr val="accent1"/>
          </a:solidFill>
          <a:ln w="38100" cmpd="sng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การทดสอบการบดอัดดิน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</a:rPr>
              <a:t>(Compaction Test)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1857364"/>
            <a:ext cx="7715304" cy="4535977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ffectLst/>
        </p:spPr>
      </p:pic>
      <p:sp>
        <p:nvSpPr>
          <p:cNvPr id="5" name="ชื่อเรื่อง 1"/>
          <p:cNvSpPr txBox="1">
            <a:spLocks/>
          </p:cNvSpPr>
          <p:nvPr/>
        </p:nvSpPr>
        <p:spPr>
          <a:xfrm>
            <a:off x="714348" y="500042"/>
            <a:ext cx="7772400" cy="928694"/>
          </a:xfrm>
          <a:prstGeom prst="rect">
            <a:avLst/>
          </a:prstGeom>
          <a:solidFill>
            <a:schemeClr val="accent1"/>
          </a:solidFill>
          <a:ln w="38100" cmpd="sng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การทดสอบการบดอัดดิน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</a:rPr>
              <a:t>(Compaction Test)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2285992"/>
            <a:ext cx="3429024" cy="2720070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928662" y="5643578"/>
            <a:ext cx="7286676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1</a:t>
            </a:r>
            <a:r>
              <a:rPr lang="en-US" sz="3600" b="1" dirty="0" smtClean="0"/>
              <a:t>. </a:t>
            </a:r>
            <a:r>
              <a:rPr lang="th-TH" sz="3600" b="1" dirty="0" smtClean="0"/>
              <a:t>หาปริมาตรของ </a:t>
            </a:r>
            <a:r>
              <a:rPr lang="en-US" sz="2400" b="1" dirty="0" smtClean="0"/>
              <a:t>Mold</a:t>
            </a:r>
            <a:r>
              <a:rPr lang="th-TH" sz="3600" b="1" dirty="0" smtClean="0"/>
              <a:t> และน้ำหนักของ </a:t>
            </a:r>
            <a:r>
              <a:rPr lang="en-US" sz="2400" b="1" dirty="0" smtClean="0"/>
              <a:t>Mold</a:t>
            </a:r>
            <a:endParaRPr lang="en-US" sz="2400" b="1" dirty="0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94" y="2000240"/>
            <a:ext cx="2786082" cy="3305521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ffectLst/>
        </p:spPr>
      </p:pic>
      <p:sp>
        <p:nvSpPr>
          <p:cNvPr id="6" name="ชื่อเรื่อง 1"/>
          <p:cNvSpPr txBox="1">
            <a:spLocks/>
          </p:cNvSpPr>
          <p:nvPr/>
        </p:nvSpPr>
        <p:spPr>
          <a:xfrm>
            <a:off x="714348" y="500042"/>
            <a:ext cx="7772400" cy="928694"/>
          </a:xfrm>
          <a:prstGeom prst="rect">
            <a:avLst/>
          </a:prstGeom>
          <a:solidFill>
            <a:schemeClr val="accent1"/>
          </a:solidFill>
          <a:ln w="38100" cmpd="sng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การทดสอบการบดอัดดิน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</a:rPr>
              <a:t>(Compaction Test)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143116"/>
            <a:ext cx="3638567" cy="2953481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4357686" y="2143116"/>
            <a:ext cx="4500562" cy="187743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2.</a:t>
            </a:r>
            <a:r>
              <a:rPr lang="th-TH" sz="2800" b="1" dirty="0" smtClean="0"/>
              <a:t>เตรียมตัวอย่างดินสำหรับทดสอบ โดยพึ่งดินให้แห้งแล้วย่อยให้แตกออกจากกันและร่อนผ่านตะแกรงตามมาตรฐาน</a:t>
            </a:r>
          </a:p>
          <a:p>
            <a:r>
              <a:rPr lang="th-TH" sz="2800" b="1" dirty="0" smtClean="0"/>
              <a:t>(ตะแกรงที่ใช้ร่อน เบอร์ </a:t>
            </a:r>
            <a:r>
              <a:rPr lang="en-US" sz="2800" b="1" dirty="0" smtClean="0"/>
              <a:t>¾’’ </a:t>
            </a:r>
            <a:r>
              <a:rPr lang="th-TH" sz="2800" b="1" dirty="0" smtClean="0"/>
              <a:t>และ </a:t>
            </a:r>
            <a:r>
              <a:rPr lang="en-US" sz="2400" b="1" dirty="0" smtClean="0"/>
              <a:t>#4</a:t>
            </a:r>
            <a:r>
              <a:rPr lang="th-TH" sz="3200" b="1" dirty="0" smtClean="0"/>
              <a:t>)</a:t>
            </a:r>
            <a:endParaRPr lang="en-US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357686" y="4286256"/>
            <a:ext cx="4572032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sz="2800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</a:rPr>
              <a:t>Standard Proctor</a:t>
            </a:r>
            <a:r>
              <a:rPr lang="th-TH" sz="2800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</a:rPr>
              <a:t>  </a:t>
            </a:r>
            <a:r>
              <a:rPr lang="en-US" sz="2800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</a:rPr>
              <a:t> 3  </a:t>
            </a:r>
            <a:r>
              <a:rPr lang="th-TH" sz="2800" b="1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</a:rPr>
              <a:t>กิโลกรัม</a:t>
            </a:r>
            <a:endParaRPr lang="en-US" sz="2800" b="1" dirty="0" smtClean="0">
              <a:solidFill>
                <a:srgbClr xmlns:mc="http://schemas.openxmlformats.org/markup-compatibility/2006" xmlns:a14="http://schemas.microsoft.com/office/drawing/2010/main" val="FF0000" mc:Ignorable=""/>
              </a:solidFill>
            </a:endParaRPr>
          </a:p>
          <a:p>
            <a:r>
              <a:rPr lang="en-US" sz="2800" b="1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</a:rPr>
              <a:t> </a:t>
            </a:r>
            <a:r>
              <a:rPr lang="th-TH" sz="2800" b="1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</a:rPr>
              <a:t>จำนวน </a:t>
            </a:r>
            <a:r>
              <a:rPr lang="en-US" sz="2400" b="1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</a:rPr>
              <a:t>4-5</a:t>
            </a:r>
            <a:r>
              <a:rPr lang="en-US" sz="2800" b="1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</a:rPr>
              <a:t> </a:t>
            </a:r>
            <a:r>
              <a:rPr lang="th-TH" sz="2800" b="1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</a:rPr>
              <a:t>ชุด (ตำอย่างน้อย </a:t>
            </a:r>
            <a:r>
              <a:rPr lang="en-US" sz="2400" b="1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</a:rPr>
              <a:t>4</a:t>
            </a:r>
            <a:r>
              <a:rPr lang="en-US" sz="3200" b="1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</a:rPr>
              <a:t> </a:t>
            </a:r>
            <a:r>
              <a:rPr lang="th-TH" sz="3200" b="1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</a:rPr>
              <a:t>จุด)</a:t>
            </a:r>
            <a:endParaRPr lang="th-TH" sz="2400" b="1" dirty="0" smtClean="0">
              <a:solidFill>
                <a:srgbClr xmlns:mc="http://schemas.openxmlformats.org/markup-compatibility/2006" xmlns:a14="http://schemas.microsoft.com/office/drawing/2010/main" val="FF0000" mc:Ignorable=""/>
              </a:solidFill>
            </a:endParaRPr>
          </a:p>
          <a:p>
            <a:pPr>
              <a:buFontTx/>
              <a:buChar char="-"/>
            </a:pPr>
            <a:r>
              <a:rPr lang="en-US" sz="2800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</a:rPr>
              <a:t>Modified Proctor </a:t>
            </a:r>
            <a:r>
              <a:rPr lang="th-TH" sz="2800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</a:rPr>
              <a:t> </a:t>
            </a:r>
            <a:r>
              <a:rPr lang="en-US" sz="2800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</a:rPr>
              <a:t> 5  </a:t>
            </a:r>
            <a:r>
              <a:rPr lang="th-TH" sz="2800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</a:rPr>
              <a:t> </a:t>
            </a:r>
            <a:r>
              <a:rPr lang="th-TH" sz="2800" b="1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</a:rPr>
              <a:t>กิโลกรัม</a:t>
            </a:r>
          </a:p>
          <a:p>
            <a:r>
              <a:rPr lang="en-US" sz="2800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</a:rPr>
              <a:t> </a:t>
            </a:r>
            <a:r>
              <a:rPr lang="th-TH" sz="2800" b="1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</a:rPr>
              <a:t>จำนวน </a:t>
            </a:r>
            <a:r>
              <a:rPr lang="en-US" sz="2400" b="1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</a:rPr>
              <a:t>4-5</a:t>
            </a:r>
            <a:r>
              <a:rPr lang="en-US" sz="2800" b="1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</a:rPr>
              <a:t> </a:t>
            </a:r>
            <a:r>
              <a:rPr lang="th-TH" sz="2800" b="1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</a:rPr>
              <a:t>ชุด (ตำอย่างน้อย </a:t>
            </a:r>
            <a:r>
              <a:rPr lang="en-US" sz="2400" b="1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</a:rPr>
              <a:t>4 </a:t>
            </a:r>
            <a:r>
              <a:rPr lang="th-TH" sz="3200" b="1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</a:rPr>
              <a:t>จุด</a:t>
            </a:r>
            <a:r>
              <a:rPr lang="th-TH" sz="3200" b="1" dirty="0" smtClean="0"/>
              <a:t>)</a:t>
            </a:r>
            <a:endParaRPr lang="en-US" sz="2800" dirty="0"/>
          </a:p>
        </p:txBody>
      </p:sp>
      <p:sp>
        <p:nvSpPr>
          <p:cNvPr id="8" name="ชื่อเรื่อง 1"/>
          <p:cNvSpPr txBox="1">
            <a:spLocks/>
          </p:cNvSpPr>
          <p:nvPr/>
        </p:nvSpPr>
        <p:spPr>
          <a:xfrm>
            <a:off x="714348" y="500042"/>
            <a:ext cx="7772400" cy="928694"/>
          </a:xfrm>
          <a:prstGeom prst="rect">
            <a:avLst/>
          </a:prstGeom>
          <a:solidFill>
            <a:schemeClr val="accent1"/>
          </a:solidFill>
          <a:ln w="38100" cmpd="sng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การทดสอบการบดอัดดิน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</a:rPr>
              <a:t>(Compaction Test)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500306"/>
            <a:ext cx="3549019" cy="3443304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4429124" y="2500307"/>
            <a:ext cx="4500594" cy="9541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3. </a:t>
            </a:r>
            <a:r>
              <a:rPr lang="th-TH" sz="2800" b="1" dirty="0" smtClean="0"/>
              <a:t>ผสมน้ำลงไปในตัวอย่างดินที่เตรียมไว้แล้วประมาณ </a:t>
            </a:r>
            <a:r>
              <a:rPr lang="en-US" sz="2400" dirty="0" smtClean="0"/>
              <a:t>3-4</a:t>
            </a:r>
            <a:r>
              <a:rPr lang="en-US" sz="2800" dirty="0" smtClean="0"/>
              <a:t> %</a:t>
            </a:r>
            <a:r>
              <a:rPr lang="en-US" sz="2800" b="1" dirty="0" smtClean="0"/>
              <a:t> </a:t>
            </a:r>
            <a:r>
              <a:rPr lang="th-TH" sz="2800" b="1" dirty="0" smtClean="0"/>
              <a:t>คลุกเคล้าให้ทั่ว</a:t>
            </a:r>
            <a:endParaRPr lang="en-US" sz="2800" dirty="0"/>
          </a:p>
        </p:txBody>
      </p:sp>
      <p:sp>
        <p:nvSpPr>
          <p:cNvPr id="6" name="ชื่อเรื่อง 1"/>
          <p:cNvSpPr txBox="1">
            <a:spLocks/>
          </p:cNvSpPr>
          <p:nvPr/>
        </p:nvSpPr>
        <p:spPr>
          <a:xfrm>
            <a:off x="714348" y="500042"/>
            <a:ext cx="7772400" cy="928694"/>
          </a:xfrm>
          <a:prstGeom prst="rect">
            <a:avLst/>
          </a:prstGeom>
          <a:solidFill>
            <a:schemeClr val="accent1"/>
          </a:solidFill>
          <a:ln w="38100" cmpd="sng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การทดสอบการบดอัดดิน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</a:rPr>
              <a:t>(Compaction Test)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429124" y="2143117"/>
            <a:ext cx="4500594" cy="9541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4.</a:t>
            </a:r>
            <a:r>
              <a:rPr lang="th-TH" sz="2800" b="1" dirty="0" smtClean="0"/>
              <a:t>ใช้ </a:t>
            </a:r>
            <a:r>
              <a:rPr lang="en-US" sz="2800" b="1" dirty="0" smtClean="0"/>
              <a:t>Hammer </a:t>
            </a:r>
            <a:r>
              <a:rPr lang="th-TH" sz="2800" b="1" dirty="0" smtClean="0"/>
              <a:t>ตำลงไปใน </a:t>
            </a:r>
            <a:r>
              <a:rPr lang="en-US" sz="2800" b="1" dirty="0" smtClean="0"/>
              <a:t>Mold </a:t>
            </a:r>
            <a:r>
              <a:rPr lang="th-TH" sz="2800" b="1" dirty="0" smtClean="0"/>
              <a:t>ที่ใส่ดินไว้แล้ว (ตามมาตรฐานที่ต้องการ)</a:t>
            </a:r>
            <a:endParaRPr lang="en-US" sz="2800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2143115"/>
            <a:ext cx="3357586" cy="3585219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4429124" y="3500438"/>
            <a:ext cx="3857652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</a:rPr>
              <a:t>Standard Proctor  </a:t>
            </a:r>
            <a:endParaRPr lang="th-TH" sz="2800" b="1" dirty="0" smtClean="0">
              <a:solidFill>
                <a:srgbClr xmlns:mc="http://schemas.openxmlformats.org/markup-compatibility/2006" xmlns:a14="http://schemas.microsoft.com/office/drawing/2010/main" val="FF0000" mc:Ignorable=""/>
              </a:solidFill>
            </a:endParaRPr>
          </a:p>
          <a:p>
            <a:r>
              <a:rPr lang="th-TH" sz="2800" b="1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</a:rPr>
              <a:t>ตำ </a:t>
            </a:r>
            <a:r>
              <a:rPr lang="en-US" sz="2800" b="1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</a:rPr>
              <a:t>3</a:t>
            </a:r>
            <a:r>
              <a:rPr lang="th-TH" sz="2800" b="1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</a:rPr>
              <a:t> ชั้นๆละ </a:t>
            </a:r>
            <a:r>
              <a:rPr lang="en-US" sz="2800" b="1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</a:rPr>
              <a:t>25 </a:t>
            </a:r>
            <a:r>
              <a:rPr lang="th-TH" sz="2800" b="1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</a:rPr>
              <a:t>ครั้ง</a:t>
            </a:r>
            <a:endParaRPr lang="en-US" sz="2800" b="1" dirty="0">
              <a:solidFill>
                <a:srgbClr xmlns:mc="http://schemas.openxmlformats.org/markup-compatibility/2006" xmlns:a14="http://schemas.microsoft.com/office/drawing/2010/main" val="FF0000" mc:Ignorable="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29124" y="4572008"/>
            <a:ext cx="3857652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</a:rPr>
              <a:t>Modified Proctor  </a:t>
            </a:r>
            <a:endParaRPr lang="th-TH" sz="2800" b="1" dirty="0" smtClean="0">
              <a:solidFill>
                <a:srgbClr xmlns:mc="http://schemas.openxmlformats.org/markup-compatibility/2006" xmlns:a14="http://schemas.microsoft.com/office/drawing/2010/main" val="FF0000" mc:Ignorable=""/>
              </a:solidFill>
            </a:endParaRPr>
          </a:p>
          <a:p>
            <a:r>
              <a:rPr lang="th-TH" sz="2800" b="1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</a:rPr>
              <a:t>ตำ </a:t>
            </a:r>
            <a:r>
              <a:rPr lang="en-US" sz="2800" b="1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</a:rPr>
              <a:t>5</a:t>
            </a:r>
            <a:r>
              <a:rPr lang="th-TH" sz="2800" b="1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</a:rPr>
              <a:t> ชั้นๆละ </a:t>
            </a:r>
            <a:r>
              <a:rPr lang="en-US" sz="2800" b="1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</a:rPr>
              <a:t>56 </a:t>
            </a:r>
            <a:r>
              <a:rPr lang="th-TH" sz="2800" b="1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</a:rPr>
              <a:t>ครั้ง</a:t>
            </a:r>
            <a:endParaRPr lang="en-US" sz="2800" b="1" dirty="0">
              <a:solidFill>
                <a:srgbClr xmlns:mc="http://schemas.openxmlformats.org/markup-compatibility/2006" xmlns:a14="http://schemas.microsoft.com/office/drawing/2010/main" val="FF0000" mc:Ignorable=""/>
              </a:solidFill>
            </a:endParaRPr>
          </a:p>
        </p:txBody>
      </p:sp>
      <p:sp>
        <p:nvSpPr>
          <p:cNvPr id="10" name="ชื่อเรื่อง 1"/>
          <p:cNvSpPr txBox="1">
            <a:spLocks/>
          </p:cNvSpPr>
          <p:nvPr/>
        </p:nvSpPr>
        <p:spPr>
          <a:xfrm>
            <a:off x="714348" y="500042"/>
            <a:ext cx="7772400" cy="928694"/>
          </a:xfrm>
          <a:prstGeom prst="rect">
            <a:avLst/>
          </a:prstGeom>
          <a:solidFill>
            <a:schemeClr val="accent1"/>
          </a:solidFill>
          <a:ln w="38100" cmpd="sng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การทดสอบการบดอัดดิน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</a:rPr>
              <a:t>(Compaction Test)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804" y="1600200"/>
            <a:ext cx="8229600" cy="4543444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chemeClr val="tx1"/>
            </a:solidFill>
          </a:ln>
        </p:spPr>
        <p:txBody>
          <a:bodyPr/>
          <a:lstStyle/>
          <a:p>
            <a:r>
              <a:rPr lang="th-TH" b="1" dirty="0" smtClean="0"/>
              <a:t>มวลดิน </a:t>
            </a:r>
            <a:r>
              <a:rPr lang="th-TH" dirty="0" smtClean="0"/>
              <a:t>ประกอบไปด้วย เม็ดดินขนาดคละต่างๆ ช่องว่างระหว่างเม็ดดิน </a:t>
            </a:r>
            <a:r>
              <a:rPr lang="en-US" sz="2400" dirty="0" smtClean="0"/>
              <a:t>(Air Void) </a:t>
            </a:r>
            <a:r>
              <a:rPr lang="th-TH" dirty="0" smtClean="0"/>
              <a:t>และน้ำ </a:t>
            </a:r>
          </a:p>
          <a:p>
            <a:endParaRPr lang="th-TH" dirty="0" smtClean="0"/>
          </a:p>
          <a:p>
            <a:r>
              <a:rPr lang="th-TH" b="1" dirty="0" smtClean="0"/>
              <a:t>การบดอัดดินคือ </a:t>
            </a:r>
            <a:r>
              <a:rPr lang="th-TH" dirty="0" smtClean="0"/>
              <a:t>การปรับปรุงคุณภาพดินทำให้เกิดการเรียงตัวใหม่ของโครงสร้างเม็ดดิน ทำให้ดินอัดตัวกันแน่น ลดขนาดช่องว่างของดิน โดยใช้พลังงานเชิงกลมากระทำต่อดินในปริมาณความชื้นที่เหมาะสม เพื่อให้ได้ความแน่น</a:t>
            </a:r>
            <a:r>
              <a:rPr lang="en-US" sz="2400" dirty="0" smtClean="0"/>
              <a:t>(Density)</a:t>
            </a:r>
            <a:r>
              <a:rPr lang="th-TH" dirty="0" smtClean="0"/>
              <a:t>สูงตามต้องการหรือตามวัตถุประสงค์ในการใช้งาน</a:t>
            </a:r>
            <a:endParaRPr lang="th-TH" dirty="0"/>
          </a:p>
        </p:txBody>
      </p:sp>
      <p:sp>
        <p:nvSpPr>
          <p:cNvPr id="4" name="ชื่อเรื่อง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1"/>
          </a:solidFill>
          <a:ln w="38100" cmpd="sng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การบดอัดดิน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429124" y="2500307"/>
            <a:ext cx="4500594" cy="13849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5. </a:t>
            </a:r>
            <a:r>
              <a:rPr lang="th-TH" sz="2800" b="1" dirty="0" smtClean="0"/>
              <a:t>ตำครบตามมาตรฐานที่ต้องการแล้ว ให้ถอด </a:t>
            </a:r>
            <a:r>
              <a:rPr lang="en-US" sz="2800" b="1" dirty="0" smtClean="0"/>
              <a:t>Collar </a:t>
            </a:r>
            <a:r>
              <a:rPr lang="th-TH" sz="2800" b="1" dirty="0" smtClean="0"/>
              <a:t>ออก แล้วปาดดินส่วนที่สูงเกินขอบ </a:t>
            </a:r>
            <a:r>
              <a:rPr lang="en-US" sz="2800" b="1" dirty="0" smtClean="0"/>
              <a:t>Mold </a:t>
            </a:r>
            <a:r>
              <a:rPr lang="th-TH" sz="2800" b="1" dirty="0" smtClean="0"/>
              <a:t>ออก ปาดให้เรียบ</a:t>
            </a:r>
            <a:endParaRPr lang="en-US" sz="2800" b="1" dirty="0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2571744"/>
            <a:ext cx="3665080" cy="2857520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ffectLst/>
        </p:spPr>
      </p:pic>
      <p:sp>
        <p:nvSpPr>
          <p:cNvPr id="6" name="ชื่อเรื่อง 1"/>
          <p:cNvSpPr txBox="1">
            <a:spLocks/>
          </p:cNvSpPr>
          <p:nvPr/>
        </p:nvSpPr>
        <p:spPr>
          <a:xfrm>
            <a:off x="714348" y="500042"/>
            <a:ext cx="7772400" cy="928694"/>
          </a:xfrm>
          <a:prstGeom prst="rect">
            <a:avLst/>
          </a:prstGeom>
          <a:solidFill>
            <a:schemeClr val="accent1"/>
          </a:solidFill>
          <a:ln w="38100" cmpd="sng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การทดสอบการบดอัดดิน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</a:rPr>
              <a:t>(Compaction Test)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143372" y="2214554"/>
            <a:ext cx="4714876" cy="9541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6. </a:t>
            </a:r>
            <a:r>
              <a:rPr lang="th-TH" sz="2800" b="1" dirty="0" smtClean="0"/>
              <a:t>นำ </a:t>
            </a:r>
            <a:r>
              <a:rPr lang="en-US" sz="2800" b="1" dirty="0" smtClean="0"/>
              <a:t>Mold </a:t>
            </a:r>
            <a:r>
              <a:rPr lang="th-TH" sz="2800" b="1" dirty="0" smtClean="0"/>
              <a:t>ที่ปาดเรียบร้อยแล้วไปชั่งหาน้ำหนัก และบันทึก</a:t>
            </a:r>
            <a:endParaRPr lang="en-US" sz="2800" b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214553"/>
            <a:ext cx="3143272" cy="3856451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ffectLst/>
        </p:spPr>
      </p:pic>
      <p:sp>
        <p:nvSpPr>
          <p:cNvPr id="6" name="ชื่อเรื่อง 1"/>
          <p:cNvSpPr txBox="1">
            <a:spLocks/>
          </p:cNvSpPr>
          <p:nvPr/>
        </p:nvSpPr>
        <p:spPr>
          <a:xfrm>
            <a:off x="714348" y="500042"/>
            <a:ext cx="7772400" cy="928694"/>
          </a:xfrm>
          <a:prstGeom prst="rect">
            <a:avLst/>
          </a:prstGeom>
          <a:solidFill>
            <a:schemeClr val="accent1"/>
          </a:solidFill>
          <a:ln w="38100" cmpd="sng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การทดสอบการบดอัดดิน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</a:rPr>
              <a:t>(Compaction Test)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429256" y="2357430"/>
            <a:ext cx="3429024" cy="181588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7.</a:t>
            </a:r>
            <a:r>
              <a:rPr lang="th-TH" sz="2800" b="1" dirty="0" smtClean="0"/>
              <a:t>นำดินออกจาก </a:t>
            </a:r>
            <a:r>
              <a:rPr lang="en-US" sz="2800" b="1" dirty="0" smtClean="0"/>
              <a:t>Mold </a:t>
            </a:r>
            <a:r>
              <a:rPr lang="th-TH" sz="2800" b="1" dirty="0" smtClean="0"/>
              <a:t>ใส่กระป๋องนำไปชั่งหาน้ำหนักและนำไปอบหาปริมาณความชื้นต่อไป</a:t>
            </a:r>
            <a:endParaRPr lang="en-US" sz="2800" b="1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428868"/>
            <a:ext cx="4501902" cy="3143272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ffectLst/>
        </p:spPr>
      </p:pic>
      <p:sp>
        <p:nvSpPr>
          <p:cNvPr id="6" name="ชื่อเรื่อง 1"/>
          <p:cNvSpPr txBox="1">
            <a:spLocks/>
          </p:cNvSpPr>
          <p:nvPr/>
        </p:nvSpPr>
        <p:spPr>
          <a:xfrm>
            <a:off x="714348" y="500042"/>
            <a:ext cx="7772400" cy="928694"/>
          </a:xfrm>
          <a:prstGeom prst="rect">
            <a:avLst/>
          </a:prstGeom>
          <a:solidFill>
            <a:schemeClr val="accent1"/>
          </a:solidFill>
          <a:ln w="38100" cmpd="sng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การทดสอบการบดอัดดิน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</a:rPr>
              <a:t>(Compaction Test)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428868"/>
            <a:ext cx="3549019" cy="3443304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4429124" y="2428868"/>
            <a:ext cx="4500594" cy="224676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8. </a:t>
            </a:r>
            <a:r>
              <a:rPr lang="th-TH" sz="2800" b="1" dirty="0" smtClean="0"/>
              <a:t>นำตัวอย่างดินชุดที่ </a:t>
            </a:r>
            <a:r>
              <a:rPr lang="en-US" sz="2400" dirty="0" smtClean="0"/>
              <a:t>2</a:t>
            </a:r>
            <a:r>
              <a:rPr lang="en-US" sz="2800" b="1" dirty="0" smtClean="0"/>
              <a:t> </a:t>
            </a:r>
            <a:r>
              <a:rPr lang="th-TH" sz="2800" b="1" dirty="0" smtClean="0"/>
              <a:t>มาผสมน้ำลงไปในตัวอย่างดินที่เตรียมไว้แล้วให้มากกว่าชุดที่</a:t>
            </a:r>
            <a:r>
              <a:rPr lang="en-US" sz="2800" b="1" dirty="0" smtClean="0"/>
              <a:t> </a:t>
            </a:r>
            <a:r>
              <a:rPr lang="en-US" sz="2400" b="1" dirty="0" smtClean="0"/>
              <a:t>1</a:t>
            </a:r>
            <a:r>
              <a:rPr lang="en-US" sz="2800" b="1" dirty="0" smtClean="0"/>
              <a:t> </a:t>
            </a:r>
            <a:r>
              <a:rPr lang="th-TH" sz="2800" b="1" dirty="0" smtClean="0"/>
              <a:t>ประมาณ </a:t>
            </a:r>
            <a:r>
              <a:rPr lang="en-US" sz="2400" dirty="0" smtClean="0"/>
              <a:t>2</a:t>
            </a:r>
            <a:r>
              <a:rPr lang="en-US" sz="2800" b="1" dirty="0" smtClean="0"/>
              <a:t>-</a:t>
            </a:r>
            <a:r>
              <a:rPr lang="en-US" sz="2400" dirty="0" smtClean="0"/>
              <a:t>3</a:t>
            </a:r>
            <a:r>
              <a:rPr lang="en-US" sz="2800" dirty="0" smtClean="0"/>
              <a:t> %</a:t>
            </a:r>
            <a:r>
              <a:rPr lang="en-US" sz="2800" b="1" dirty="0" smtClean="0"/>
              <a:t> </a:t>
            </a:r>
            <a:r>
              <a:rPr lang="th-TH" sz="2800" b="1" dirty="0" smtClean="0"/>
              <a:t>คลุกเคล้าให้ทั่ว</a:t>
            </a:r>
            <a:r>
              <a:rPr lang="en-US" sz="2800" b="1" dirty="0" smtClean="0"/>
              <a:t> </a:t>
            </a:r>
            <a:r>
              <a:rPr lang="th-TH" sz="2800" b="1" dirty="0" smtClean="0"/>
              <a:t>แล้วทำการตำอีก ทำตามขันตอนที่ </a:t>
            </a:r>
            <a:r>
              <a:rPr lang="en-US" sz="2400" dirty="0" smtClean="0"/>
              <a:t>4-7</a:t>
            </a:r>
            <a:r>
              <a:rPr lang="th-TH" sz="2800" b="1" dirty="0" smtClean="0"/>
              <a:t> อีก จนกระทั่งน้ำหนักดินใน </a:t>
            </a:r>
            <a:r>
              <a:rPr lang="en-US" sz="2400" dirty="0" smtClean="0"/>
              <a:t>Mold</a:t>
            </a:r>
            <a:r>
              <a:rPr lang="en-US" sz="2800" b="1" dirty="0" smtClean="0"/>
              <a:t> </a:t>
            </a:r>
            <a:r>
              <a:rPr lang="th-TH" sz="2800" b="1" dirty="0" smtClean="0"/>
              <a:t>ลดลง</a:t>
            </a:r>
            <a:endParaRPr lang="en-US" sz="2800" dirty="0"/>
          </a:p>
        </p:txBody>
      </p:sp>
      <p:sp>
        <p:nvSpPr>
          <p:cNvPr id="6" name="ชื่อเรื่อง 1"/>
          <p:cNvSpPr txBox="1">
            <a:spLocks/>
          </p:cNvSpPr>
          <p:nvPr/>
        </p:nvSpPr>
        <p:spPr>
          <a:xfrm>
            <a:off x="714348" y="500042"/>
            <a:ext cx="7772400" cy="928694"/>
          </a:xfrm>
          <a:prstGeom prst="rect">
            <a:avLst/>
          </a:prstGeom>
          <a:solidFill>
            <a:schemeClr val="accent1"/>
          </a:solidFill>
          <a:ln w="38100" cmpd="sng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การทดสอบการบดอัดดิน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</a:rPr>
              <a:t>(Compaction Test)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1643050"/>
            <a:ext cx="6786610" cy="4724186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ffectLst/>
        </p:spPr>
      </p:pic>
      <p:sp>
        <p:nvSpPr>
          <p:cNvPr id="4" name="ชื่อเรื่อง 1"/>
          <p:cNvSpPr txBox="1">
            <a:spLocks/>
          </p:cNvSpPr>
          <p:nvPr/>
        </p:nvSpPr>
        <p:spPr>
          <a:xfrm>
            <a:off x="714348" y="500042"/>
            <a:ext cx="7772400" cy="928694"/>
          </a:xfrm>
          <a:prstGeom prst="rect">
            <a:avLst/>
          </a:prstGeom>
          <a:solidFill>
            <a:schemeClr val="accent1"/>
          </a:solidFill>
          <a:ln w="38100" cmpd="sng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การทดสอบการบดอัดดิน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</a:rPr>
              <a:t>(Compaction Test)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857364"/>
            <a:ext cx="4191000" cy="4371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1857364"/>
            <a:ext cx="3917184" cy="300039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9" name="ชื่อเรื่อง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1"/>
          </a:solidFill>
          <a:ln w="38100" cmpd="sng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การทดสอบการบดอัดดิน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</a:rPr>
              <a:t>(Compaction Test)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ชื่อเรื่อง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1"/>
          </a:solidFill>
          <a:ln w="38100" cmpd="sng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การบดอัดดิน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571612"/>
            <a:ext cx="3429024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4000504"/>
            <a:ext cx="3429024" cy="2612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1500174"/>
            <a:ext cx="3429023" cy="2439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4071942"/>
            <a:ext cx="3429024" cy="250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2428860" y="3571876"/>
            <a:ext cx="4500594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4800" b="1" dirty="0" smtClean="0">
                <a:solidFill>
                  <a:srgbClr xmlns:mc="http://schemas.openxmlformats.org/markup-compatibility/2006" xmlns:a14="http://schemas.microsoft.com/office/drawing/2010/main" val="FF0000" mc:Ignorable=""/>
                </a:solidFill>
              </a:rPr>
              <a:t>การบดอัดดินในสนาม</a:t>
            </a:r>
            <a:endParaRPr lang="th-TH" sz="4800" b="1" dirty="0">
              <a:solidFill>
                <a:srgbClr xmlns:mc="http://schemas.openxmlformats.org/markup-compatibility/2006" xmlns:a14="http://schemas.microsoft.com/office/drawing/2010/main" val="FF0000" mc:Ignorable="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gradFill>
            <a:gsLst>
              <a:gs pos="0">
                <a:srgbClr xmlns:mc="http://schemas.openxmlformats.org/markup-compatibility/2006" xmlns:a14="http://schemas.microsoft.com/office/drawing/2010/main" val="FFEFD1" mc:Ignorable=""/>
              </a:gs>
              <a:gs pos="64999">
                <a:srgbClr xmlns:mc="http://schemas.openxmlformats.org/markup-compatibility/2006" xmlns:a14="http://schemas.microsoft.com/office/drawing/2010/main" val="F0EBD5" mc:Ignorable=""/>
              </a:gs>
              <a:gs pos="100000">
                <a:srgbClr xmlns:mc="http://schemas.openxmlformats.org/markup-compatibility/2006" xmlns:a14="http://schemas.microsoft.com/office/drawing/2010/main" val="D1C39F" mc:Ignorable=""/>
              </a:gs>
            </a:gsLst>
            <a:lin ang="5400000" scaled="0"/>
          </a:gradFill>
          <a:ln>
            <a:solidFill>
              <a:schemeClr val="tx1"/>
            </a:solidFill>
          </a:ln>
        </p:spPr>
        <p:txBody>
          <a:bodyPr/>
          <a:lstStyle/>
          <a:p>
            <a:pPr>
              <a:buNone/>
            </a:pPr>
            <a:r>
              <a:rPr lang="th-TH" b="1" dirty="0" smtClean="0"/>
              <a:t>		วัสดุที่ใช้ถมบดอัด จะต้องไม่นำวัสดุที่ขุดมาถมโดยตรง แต่จะต้องนำไปกองไว้เพื่อตรวจสอบคุณสมบัติและควบคุมความชื้นให้เหมาะสมกับการบดอัดในบริเวณที่เตรียมไว้ก่อน หลังจากการตรวจสอบแล้วว่าอยู่ในเกณฑ์ จึงจะนำไปปรับปริมาณความชื้นให้เหมาะสมตาม </a:t>
            </a:r>
            <a:r>
              <a:rPr lang="en-US" dirty="0" smtClean="0"/>
              <a:t>Optimum </a:t>
            </a:r>
            <a:r>
              <a:rPr lang="en-US" dirty="0" err="1" smtClean="0"/>
              <a:t>Moiture</a:t>
            </a:r>
            <a:r>
              <a:rPr lang="en-US" dirty="0" smtClean="0"/>
              <a:t> Content </a:t>
            </a:r>
            <a:r>
              <a:rPr lang="th-TH" b="1" dirty="0" smtClean="0"/>
              <a:t>ที่ได้จากการทดสอบในห้องปฏิบัติการก่อนจึงจะนำไปถมและบดอัดในพื้นที่ก่อสร้าง เพื่อให้เมื่อถมและบดอัดแล้วจะสามารถรับน้ำหนักได้และไม่รั่วซึม</a:t>
            </a:r>
            <a:endParaRPr lang="en-US" b="1" dirty="0"/>
          </a:p>
        </p:txBody>
      </p:sp>
      <p:sp>
        <p:nvSpPr>
          <p:cNvPr id="4" name="ชื่อเรื่อง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1"/>
          </a:solidFill>
          <a:ln w="38100" cmpd="sng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การบดอัดดินในสนาม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gradFill>
            <a:gsLst>
              <a:gs pos="0">
                <a:srgbClr xmlns:mc="http://schemas.openxmlformats.org/markup-compatibility/2006" xmlns:a14="http://schemas.microsoft.com/office/drawing/2010/main" val="FFEFD1" mc:Ignorable=""/>
              </a:gs>
              <a:gs pos="64999">
                <a:srgbClr xmlns:mc="http://schemas.openxmlformats.org/markup-compatibility/2006" xmlns:a14="http://schemas.microsoft.com/office/drawing/2010/main" val="F0EBD5" mc:Ignorable=""/>
              </a:gs>
              <a:gs pos="100000">
                <a:srgbClr xmlns:mc="http://schemas.openxmlformats.org/markup-compatibility/2006" xmlns:a14="http://schemas.microsoft.com/office/drawing/2010/main" val="D1C39F" mc:Ignorable=""/>
              </a:gs>
            </a:gsLst>
            <a:lin ang="5400000" scaled="0"/>
          </a:gradFill>
          <a:ln>
            <a:solidFill>
              <a:schemeClr val="tx1"/>
            </a:solidFill>
          </a:ln>
        </p:spPr>
        <p:txBody>
          <a:bodyPr/>
          <a:lstStyle/>
          <a:p>
            <a:pPr>
              <a:buNone/>
            </a:pPr>
            <a:r>
              <a:rPr lang="th-TH" dirty="0" smtClean="0"/>
              <a:t>          </a:t>
            </a:r>
            <a:r>
              <a:rPr lang="th-TH" b="1" u="sng" dirty="0" smtClean="0"/>
              <a:t>การควบคุมความชื้น</a:t>
            </a:r>
          </a:p>
          <a:p>
            <a:pPr>
              <a:buNone/>
            </a:pPr>
            <a:r>
              <a:rPr lang="en-US" b="1" dirty="0" smtClean="0"/>
              <a:t>        </a:t>
            </a:r>
            <a:r>
              <a:rPr lang="en-US" sz="2400" b="1" dirty="0" smtClean="0"/>
              <a:t>1. </a:t>
            </a:r>
            <a:r>
              <a:rPr lang="th-TH" b="1" dirty="0" smtClean="0"/>
              <a:t>วัสดุถมและบดอัดที่มีความชื้นน้อยกว่า</a:t>
            </a:r>
            <a:r>
              <a:rPr lang="en-US" b="1" dirty="0" smtClean="0"/>
              <a:t> </a:t>
            </a:r>
            <a:r>
              <a:rPr lang="en-US" sz="2400" b="1" dirty="0" smtClean="0"/>
              <a:t>Optimum  Moisture Content  </a:t>
            </a:r>
            <a:r>
              <a:rPr lang="th-TH" b="1" dirty="0" smtClean="0"/>
              <a:t>ที่ได้จากการทดสอบในห้องปฏิบัติการ จะต้องเพิ่มความชื้นโดยการฉีดน้ำลงบนกองวัสดุแล้วใช้เครื่องจักรในการคลุกเคล้าดินให้มีความชื้นสม่ำเสมอ</a:t>
            </a:r>
          </a:p>
          <a:p>
            <a:pPr>
              <a:buNone/>
            </a:pPr>
            <a:r>
              <a:rPr lang="th-TH" b="1" dirty="0" smtClean="0"/>
              <a:t>        </a:t>
            </a:r>
            <a:r>
              <a:rPr lang="en-US" b="1" dirty="0" smtClean="0"/>
              <a:t>2.</a:t>
            </a:r>
            <a:r>
              <a:rPr lang="th-TH" b="1" dirty="0" smtClean="0"/>
              <a:t> กรณีความชื้นมีมากเกินไป จะต้องตากดินให้ได้ความชื้นตามที่ทดสอบ จึงจะนำไปถมและบดอัดได้</a:t>
            </a:r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ชื่อเรื่อง 1"/>
          <p:cNvSpPr txBox="1">
            <a:spLocks/>
          </p:cNvSpPr>
          <p:nvPr/>
        </p:nvSpPr>
        <p:spPr>
          <a:xfrm>
            <a:off x="428596" y="214290"/>
            <a:ext cx="8286808" cy="1214446"/>
          </a:xfrm>
          <a:prstGeom prst="rect">
            <a:avLst/>
          </a:prstGeom>
          <a:solidFill>
            <a:schemeClr val="accent1"/>
          </a:solidFill>
          <a:ln w="38100" cmpd="sng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การบดอัดดินในสนาม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gradFill>
            <a:gsLst>
              <a:gs pos="0">
                <a:srgbClr xmlns:mc="http://schemas.openxmlformats.org/markup-compatibility/2006" xmlns:a14="http://schemas.microsoft.com/office/drawing/2010/main" val="FFEFD1" mc:Ignorable=""/>
              </a:gs>
              <a:gs pos="64999">
                <a:srgbClr xmlns:mc="http://schemas.openxmlformats.org/markup-compatibility/2006" xmlns:a14="http://schemas.microsoft.com/office/drawing/2010/main" val="F0EBD5" mc:Ignorable=""/>
              </a:gs>
              <a:gs pos="100000">
                <a:srgbClr xmlns:mc="http://schemas.openxmlformats.org/markup-compatibility/2006" xmlns:a14="http://schemas.microsoft.com/office/drawing/2010/main" val="D1C39F" mc:Ignorable=""/>
              </a:gs>
            </a:gsLst>
            <a:lin ang="5400000" scaled="0"/>
          </a:gradFill>
          <a:ln>
            <a:solidFill>
              <a:schemeClr val="tx1"/>
            </a:solidFill>
          </a:ln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h-TH" dirty="0" smtClean="0"/>
              <a:t>          </a:t>
            </a:r>
            <a:r>
              <a:rPr lang="th-TH" b="1" u="sng" dirty="0" smtClean="0"/>
              <a:t>แปลงทดลองการถมและบดอัด</a:t>
            </a:r>
          </a:p>
          <a:p>
            <a:pPr>
              <a:buNone/>
            </a:pPr>
            <a:r>
              <a:rPr lang="en-US" b="1" dirty="0" smtClean="0"/>
              <a:t>        </a:t>
            </a:r>
            <a:r>
              <a:rPr lang="th-TH" b="1" dirty="0" smtClean="0"/>
              <a:t>ก่อนการบดอัด ควรมีพื้นที่แปลงทดลองเพื่อพิจารณาแนวทาง จำนวนเที่ยวของการบดอัดให้เหมาะสมกับเครื่องมือที่ใช้ในการบดอัด</a:t>
            </a:r>
            <a:r>
              <a:rPr lang="th-TH" dirty="0" smtClean="0"/>
              <a:t> </a:t>
            </a:r>
          </a:p>
          <a:p>
            <a:pPr>
              <a:buNone/>
            </a:pPr>
            <a:r>
              <a:rPr lang="th-TH" b="1" dirty="0" smtClean="0"/>
              <a:t>         </a:t>
            </a:r>
            <a:r>
              <a:rPr lang="th-TH" b="1" u="sng" dirty="0" smtClean="0"/>
              <a:t>เครื่องมือที่ใช้ในการบดอัด</a:t>
            </a:r>
          </a:p>
          <a:p>
            <a:pPr>
              <a:buNone/>
            </a:pPr>
            <a:r>
              <a:rPr lang="en-US" b="1" dirty="0" smtClean="0"/>
              <a:t>        </a:t>
            </a:r>
            <a:r>
              <a:rPr lang="en-US" sz="2600" b="1" dirty="0" smtClean="0"/>
              <a:t>1.</a:t>
            </a:r>
            <a:r>
              <a:rPr lang="th-TH" b="1" dirty="0" smtClean="0"/>
              <a:t> รถบดตีนแกะ เหมาะสำหรับดินเหนียวที่มีความเหนียวสูง</a:t>
            </a:r>
          </a:p>
          <a:p>
            <a:pPr>
              <a:buNone/>
            </a:pPr>
            <a:r>
              <a:rPr lang="th-TH" b="1" dirty="0" smtClean="0"/>
              <a:t>        </a:t>
            </a:r>
            <a:r>
              <a:rPr lang="en-US" sz="2600" b="1" dirty="0" smtClean="0"/>
              <a:t>2.</a:t>
            </a:r>
            <a:r>
              <a:rPr lang="en-US" b="1" dirty="0" smtClean="0"/>
              <a:t> </a:t>
            </a:r>
            <a:r>
              <a:rPr lang="th-TH" b="1" dirty="0" smtClean="0"/>
              <a:t>รถบดล้อเหล็ก เหมาะสำหรับการบดอัดทราย กรวด ลูกรัง</a:t>
            </a:r>
          </a:p>
          <a:p>
            <a:pPr>
              <a:buNone/>
            </a:pPr>
            <a:r>
              <a:rPr lang="th-TH" b="1" dirty="0" smtClean="0"/>
              <a:t>        </a:t>
            </a:r>
            <a:r>
              <a:rPr lang="en-US" sz="2600" b="1" dirty="0" smtClean="0"/>
              <a:t>3.</a:t>
            </a:r>
            <a:r>
              <a:rPr lang="en-US" b="1" dirty="0" smtClean="0"/>
              <a:t> </a:t>
            </a:r>
            <a:r>
              <a:rPr lang="th-TH" b="1" dirty="0" smtClean="0"/>
              <a:t>เครื่องมือบดอัดแบบ </a:t>
            </a:r>
            <a:r>
              <a:rPr lang="en-US" sz="2600" b="1" dirty="0" smtClean="0"/>
              <a:t>Frog Hammer </a:t>
            </a:r>
            <a:r>
              <a:rPr lang="th-TH" b="1" dirty="0" smtClean="0"/>
              <a:t>เหมาะสำหรับการบดอัดบริเวณพื้นที่แคบๆ เช่น ทรายรองพื้นท่อ</a:t>
            </a:r>
            <a:endParaRPr lang="en-US" dirty="0"/>
          </a:p>
        </p:txBody>
      </p:sp>
      <p:sp>
        <p:nvSpPr>
          <p:cNvPr id="4" name="ชื่อเรื่อง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1"/>
          </a:solidFill>
          <a:ln w="38100" cmpd="sng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การบดอัดดินในสนาม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accent1"/>
            </a:solidFill>
          </a:ln>
        </p:spPr>
        <p:txBody>
          <a:bodyPr/>
          <a:lstStyle/>
          <a:p>
            <a:pPr>
              <a:buNone/>
            </a:pPr>
            <a:r>
              <a:rPr lang="th-TH" b="1" dirty="0" smtClean="0"/>
              <a:t>    </a:t>
            </a:r>
            <a:r>
              <a:rPr lang="th-TH" b="1" u="sng" dirty="0" smtClean="0"/>
              <a:t>ประโยชน์ที่ได้จากการบดอัดดิน</a:t>
            </a:r>
          </a:p>
          <a:p>
            <a:pPr marL="514350" indent="-514350">
              <a:buNone/>
            </a:pPr>
            <a:r>
              <a:rPr lang="th-TH" dirty="0" smtClean="0"/>
              <a:t>     - ดินอัดตัวกันแน่น และมีความหนาแน่น </a:t>
            </a:r>
            <a:r>
              <a:rPr lang="en-US" sz="2400" dirty="0" smtClean="0"/>
              <a:t>(Unit Weight) </a:t>
            </a:r>
            <a:r>
              <a:rPr lang="th-TH" dirty="0" smtClean="0"/>
              <a:t>เพิ่มขึ้น</a:t>
            </a:r>
          </a:p>
          <a:p>
            <a:pPr marL="514350" indent="-514350">
              <a:buNone/>
            </a:pPr>
            <a:r>
              <a:rPr lang="th-TH" dirty="0" smtClean="0"/>
              <a:t>     - ช่องว่างในดิน </a:t>
            </a:r>
            <a:r>
              <a:rPr lang="en-US" sz="2400" dirty="0" smtClean="0"/>
              <a:t>(Air Void) </a:t>
            </a:r>
            <a:r>
              <a:rPr lang="th-TH" dirty="0" smtClean="0"/>
              <a:t>ลดลง</a:t>
            </a:r>
          </a:p>
          <a:p>
            <a:pPr marL="514350" indent="-514350">
              <a:buNone/>
            </a:pPr>
            <a:r>
              <a:rPr lang="th-TH" dirty="0" smtClean="0"/>
              <a:t>     - ความแข็งแรง </a:t>
            </a:r>
            <a:r>
              <a:rPr lang="en-US" sz="2400" dirty="0" smtClean="0"/>
              <a:t>(Strength) </a:t>
            </a:r>
            <a:r>
              <a:rPr lang="th-TH" dirty="0" smtClean="0"/>
              <a:t>เพิ่มขึ้น</a:t>
            </a:r>
          </a:p>
          <a:p>
            <a:pPr marL="514350" indent="-514350">
              <a:buNone/>
            </a:pPr>
            <a:r>
              <a:rPr lang="th-TH" dirty="0" smtClean="0"/>
              <a:t>     - มีการทรุดตัวของดินลดลง</a:t>
            </a:r>
          </a:p>
          <a:p>
            <a:pPr marL="514350" indent="-514350">
              <a:buNone/>
            </a:pPr>
            <a:r>
              <a:rPr lang="th-TH" dirty="0" smtClean="0"/>
              <a:t>     - น้ำซึมผ่านยากขึ้น</a:t>
            </a:r>
            <a:endParaRPr lang="th-TH" dirty="0"/>
          </a:p>
        </p:txBody>
      </p:sp>
      <p:sp>
        <p:nvSpPr>
          <p:cNvPr id="4" name="ชื่อเรื่อง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1"/>
          </a:solidFill>
          <a:ln w="38100" cmpd="sng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การบดอัดดิน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รูปภาพ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67400" y="5867400"/>
            <a:ext cx="3048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ชื่อเรื่อง 1"/>
          <p:cNvSpPr>
            <a:spLocks noGrp="1"/>
          </p:cNvSpPr>
          <p:nvPr>
            <p:ph type="title"/>
          </p:nvPr>
        </p:nvSpPr>
        <p:spPr>
          <a:xfrm>
            <a:off x="428625" y="285750"/>
            <a:ext cx="8329613" cy="1143000"/>
          </a:xfrm>
          <a:noFill/>
          <a:ln w="38100">
            <a:noFill/>
          </a:ln>
        </p:spPr>
        <p:txBody>
          <a:bodyPr/>
          <a:lstStyle/>
          <a:p>
            <a:r>
              <a:rPr lang="th-TH" dirty="0" smtClean="0"/>
              <a:t>การจำแนกประเภทของดินโดยระบบ  </a:t>
            </a:r>
            <a:r>
              <a:rPr lang="en-US" dirty="0" smtClean="0">
                <a:latin typeface="AngsanaUPC" pitchFamily="18" charset="-34"/>
                <a:cs typeface="AngsanaUPC" pitchFamily="18" charset="-34"/>
              </a:rPr>
              <a:t>Unified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600200"/>
            <a:ext cx="8286808" cy="3829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ชื่อเรื่อง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chemeClr val="accent1"/>
          </a:solidFill>
          <a:ln w="38100" cmpd="sng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การบดอัดดินในสนาม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gradFill>
            <a:gsLst>
              <a:gs pos="0">
                <a:srgbClr xmlns:mc="http://schemas.openxmlformats.org/markup-compatibility/2006" xmlns:a14="http://schemas.microsoft.com/office/drawing/2010/main" val="FFEFD1" mc:Ignorable=""/>
              </a:gs>
              <a:gs pos="64999">
                <a:srgbClr xmlns:mc="http://schemas.openxmlformats.org/markup-compatibility/2006" xmlns:a14="http://schemas.microsoft.com/office/drawing/2010/main" val="F0EBD5" mc:Ignorable=""/>
              </a:gs>
              <a:gs pos="100000">
                <a:srgbClr xmlns:mc="http://schemas.openxmlformats.org/markup-compatibility/2006" xmlns:a14="http://schemas.microsoft.com/office/drawing/2010/main" val="D1C39F" mc:Ignorable=""/>
              </a:gs>
            </a:gsLst>
            <a:lin ang="5400000" scaled="0"/>
          </a:gra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th-TH" dirty="0" smtClean="0"/>
              <a:t>          </a:t>
            </a:r>
            <a:r>
              <a:rPr lang="th-TH" b="1" u="sng" dirty="0" smtClean="0"/>
              <a:t>การวัดคุณภาพการบดอัดดินในสนาม</a:t>
            </a:r>
          </a:p>
          <a:p>
            <a:pPr marL="514350" indent="-514350">
              <a:buNone/>
            </a:pPr>
            <a:r>
              <a:rPr lang="th-TH" b="1" dirty="0" smtClean="0"/>
              <a:t>  </a:t>
            </a:r>
            <a:r>
              <a:rPr lang="th-TH" dirty="0" smtClean="0"/>
              <a:t>            วัดคุณภาพการบดอัดดินได้โดยการนำค่าความหนาแน่นแห้ง </a:t>
            </a:r>
            <a:r>
              <a:rPr lang="en-US" dirty="0" smtClean="0"/>
              <a:t>(Dry Density) </a:t>
            </a:r>
            <a:r>
              <a:rPr lang="th-TH" dirty="0" smtClean="0"/>
              <a:t>ของดิน ในสนามมาเทียบกับค่าความหนาแน่นแห้ง </a:t>
            </a:r>
            <a:r>
              <a:rPr lang="en-US" dirty="0" smtClean="0"/>
              <a:t>(Maximum Dry Density) </a:t>
            </a:r>
            <a:r>
              <a:rPr lang="th-TH" dirty="0" smtClean="0"/>
              <a:t>ของดินชนิดนั้นที่ได้จากการทดสอบในห้องทดสอบ</a:t>
            </a:r>
            <a:endParaRPr lang="th-TH" b="1" u="sng" dirty="0" smtClean="0"/>
          </a:p>
          <a:p>
            <a:pPr>
              <a:buNone/>
            </a:pPr>
            <a:r>
              <a:rPr lang="th-TH" dirty="0" smtClean="0"/>
              <a:t>		</a:t>
            </a:r>
            <a:endParaRPr lang="en-US" dirty="0"/>
          </a:p>
        </p:txBody>
      </p:sp>
      <p:sp>
        <p:nvSpPr>
          <p:cNvPr id="4" name="ชื่อเรื่อง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1"/>
          </a:solidFill>
          <a:ln w="38100" cmpd="sng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การบดอัดดินในสนาม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ชื่อเรื่อง 1"/>
          <p:cNvSpPr txBox="1">
            <a:spLocks/>
          </p:cNvSpPr>
          <p:nvPr/>
        </p:nvSpPr>
        <p:spPr>
          <a:xfrm>
            <a:off x="642910" y="214290"/>
            <a:ext cx="8001056" cy="1285884"/>
          </a:xfrm>
          <a:prstGeom prst="rect">
            <a:avLst/>
          </a:prstGeom>
          <a:solidFill>
            <a:schemeClr val="accent1"/>
          </a:solidFill>
          <a:ln w="38100" cmpd="sng"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การหาความหนาแน่นของดินในสน</a:t>
            </a:r>
            <a:r>
              <a:rPr lang="th-TH" sz="4800" b="1" dirty="0" err="1" smtClean="0">
                <a:latin typeface="+mj-lt"/>
                <a:ea typeface="+mj-ea"/>
                <a:cs typeface="+mj-cs"/>
              </a:rPr>
              <a:t>าม</a:t>
            </a:r>
            <a:r>
              <a:rPr kumimoji="0" 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2910" y="1595021"/>
            <a:ext cx="8001056" cy="4955203"/>
          </a:xfrm>
          <a:prstGeom prst="rect">
            <a:avLst/>
          </a:prstGeom>
          <a:gradFill>
            <a:gsLst>
              <a:gs pos="0">
                <a:srgbClr xmlns:mc="http://schemas.openxmlformats.org/markup-compatibility/2006" xmlns:a14="http://schemas.microsoft.com/office/drawing/2010/main" val="FFEFD1" mc:Ignorable=""/>
              </a:gs>
              <a:gs pos="64999">
                <a:srgbClr xmlns:mc="http://schemas.openxmlformats.org/markup-compatibility/2006" xmlns:a14="http://schemas.microsoft.com/office/drawing/2010/main" val="F0EBD5" mc:Ignorable=""/>
              </a:gs>
              <a:gs pos="100000">
                <a:srgbClr xmlns:mc="http://schemas.openxmlformats.org/markup-compatibility/2006" xmlns:a14="http://schemas.microsoft.com/office/drawing/2010/main" val="D1C39F" mc:Ignorable=""/>
              </a:gs>
            </a:gsLst>
            <a:lin ang="5400000" scaled="0"/>
          </a:gradFill>
          <a:ln w="38100">
            <a:solidFill>
              <a:schemeClr val="accent1"/>
            </a:solidFill>
          </a:ln>
          <a:effectLst>
            <a:outerShdw blurRad="50800" dist="50800" dir="5400000" algn="ctr" rotWithShape="0">
              <a:schemeClr val="accent6">
                <a:lumMod val="20000"/>
                <a:lumOff val="80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th-TH" sz="3200" b="1" dirty="0" smtClean="0"/>
              <a:t>    ในการก่อสร้างงานดิน เมื่อบดอัดดินแล้วเสร็จจะต้องทดสอบผลการบดอัด เพื่อตรวจสอบว่าได้ความหนาแน่นตามข้อกำหนดหรือไม่ วิธีหาความหนาแน่นในสนามจะมีอยู่ด้วยกัน </a:t>
            </a:r>
            <a:r>
              <a:rPr lang="en-US" sz="3200" b="1" dirty="0" smtClean="0"/>
              <a:t>3</a:t>
            </a:r>
            <a:r>
              <a:rPr lang="th-TH" sz="3200" b="1" dirty="0" smtClean="0"/>
              <a:t> วิธี</a:t>
            </a:r>
            <a:r>
              <a:rPr lang="en-US" sz="3200" b="1" dirty="0" smtClean="0"/>
              <a:t> </a:t>
            </a:r>
            <a:r>
              <a:rPr lang="th-TH" sz="3200" b="1" dirty="0" smtClean="0"/>
              <a:t>คือ</a:t>
            </a:r>
          </a:p>
          <a:p>
            <a:pPr marL="742950" indent="-742950">
              <a:buAutoNum type="arabicPeriod"/>
            </a:pPr>
            <a:r>
              <a:rPr lang="en-US" sz="2800" b="1" dirty="0" smtClean="0"/>
              <a:t>Sand Cone Method</a:t>
            </a:r>
            <a:r>
              <a:rPr lang="th-TH" sz="2800" b="1" dirty="0" smtClean="0"/>
              <a:t> </a:t>
            </a:r>
            <a:r>
              <a:rPr lang="th-TH" sz="3200" b="1" dirty="0" smtClean="0"/>
              <a:t>คือการใช้ทรายช่วยในการหาปริมาตรของหลุม</a:t>
            </a:r>
            <a:endParaRPr lang="en-US" sz="3200" b="1" dirty="0" smtClean="0"/>
          </a:p>
          <a:p>
            <a:pPr marL="742950" indent="-742950">
              <a:buAutoNum type="arabicPeriod"/>
            </a:pPr>
            <a:r>
              <a:rPr lang="en-US" sz="2800" b="1" dirty="0" smtClean="0"/>
              <a:t>Rubber Balloon Method  </a:t>
            </a:r>
            <a:r>
              <a:rPr lang="th-TH" sz="3200" b="1" dirty="0" smtClean="0"/>
              <a:t>คือการใช้น้ำช่วยในการหาปริมาตรของหลุม </a:t>
            </a:r>
          </a:p>
          <a:p>
            <a:pPr marL="742950" indent="-742950">
              <a:buAutoNum type="arabicPeriod"/>
            </a:pPr>
            <a:r>
              <a:rPr lang="en-US" sz="3200" b="1" dirty="0" smtClean="0"/>
              <a:t>Nuclear Method </a:t>
            </a:r>
            <a:r>
              <a:rPr lang="th-TH" sz="3200" b="1" dirty="0" smtClean="0"/>
              <a:t>คือ การใช้รังสีแก</a:t>
            </a:r>
            <a:r>
              <a:rPr lang="th-TH" sz="3200" b="1" dirty="0" err="1" smtClean="0"/>
              <a:t>รมม่า</a:t>
            </a:r>
            <a:r>
              <a:rPr lang="th-TH" sz="3200" b="1" dirty="0" smtClean="0"/>
              <a:t> </a:t>
            </a:r>
            <a:r>
              <a:rPr lang="en-US" sz="2800" b="1" dirty="0" smtClean="0"/>
              <a:t>(Gamma Ray)</a:t>
            </a:r>
            <a:endParaRPr lang="th-TH" sz="3200" b="1" dirty="0" smtClean="0"/>
          </a:p>
          <a:p>
            <a:endParaRPr lang="en-US" sz="3200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1643050"/>
            <a:ext cx="5143536" cy="4181576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1857356" y="6000768"/>
            <a:ext cx="571504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8100" cmpd="sng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Sand Cone  Method</a:t>
            </a:r>
            <a:endParaRPr lang="en-US" sz="3600" dirty="0"/>
          </a:p>
        </p:txBody>
      </p:sp>
      <p:sp>
        <p:nvSpPr>
          <p:cNvPr id="4" name="ชื่อเรื่อง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chemeClr val="accent1"/>
          </a:solidFill>
          <a:ln w="38100" cmpd="sng"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การหาความหนาแน่นของดินในสนาม</a:t>
            </a:r>
            <a:endParaRPr kumimoji="0" lang="en-US" sz="48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</a:t>
            </a:r>
            <a:r>
              <a:rPr kumimoji="0" lang="en-US" sz="3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Field Density Test)</a:t>
            </a:r>
            <a:r>
              <a:rPr kumimoji="0" lang="th-TH" sz="3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ASTM D 1556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857364"/>
            <a:ext cx="3152775" cy="3714750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3857620" y="1857364"/>
            <a:ext cx="4929222" cy="4154984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38100">
            <a:solidFill>
              <a:schemeClr val="tx1"/>
            </a:solidFill>
          </a:ln>
          <a:effectLst>
            <a:outerShdw blurRad="50800" dist="50800" dir="5400000" algn="ctr" rotWithShape="0">
              <a:schemeClr val="accent6">
                <a:lumMod val="20000"/>
                <a:lumOff val="8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th-TH" sz="2400" b="1" u="sng" dirty="0" smtClean="0"/>
              <a:t>เครื่องมือและอุปกรณ์</a:t>
            </a:r>
          </a:p>
          <a:p>
            <a:r>
              <a:rPr lang="th-TH" sz="2400" b="1" dirty="0" smtClean="0"/>
              <a:t>1.ขวดรูปทรงกระบอก สำหรับบรรจุทราย</a:t>
            </a:r>
          </a:p>
          <a:p>
            <a:r>
              <a:rPr lang="th-TH" sz="2400" b="1" dirty="0" smtClean="0"/>
              <a:t>2.กรวยโลหะ มีลิ้นปิด เปิด เพื่อควบคุมการไหลของทราย</a:t>
            </a:r>
          </a:p>
          <a:p>
            <a:r>
              <a:rPr lang="th-TH" sz="2400" b="1" dirty="0" smtClean="0"/>
              <a:t>3.แผ่น </a:t>
            </a:r>
            <a:r>
              <a:rPr lang="en-US" sz="2400" b="1" dirty="0" smtClean="0"/>
              <a:t>Plate </a:t>
            </a:r>
            <a:r>
              <a:rPr lang="th-TH" sz="2400" b="1" dirty="0" smtClean="0"/>
              <a:t>มาตรฐาน ตรงกลางมีรูกลม มีชนาด   เส้นผ่าศูนย์กลาง 152.5 มม.</a:t>
            </a:r>
          </a:p>
          <a:p>
            <a:r>
              <a:rPr lang="th-TH" sz="2400" b="1" dirty="0" smtClean="0"/>
              <a:t>4.เครื่องชั่งสนาม สามารถชั่งได้ 1 </a:t>
            </a:r>
            <a:r>
              <a:rPr lang="en-US" sz="2400" b="1" dirty="0" smtClean="0"/>
              <a:t>-</a:t>
            </a:r>
            <a:r>
              <a:rPr lang="th-TH" sz="2400" b="1" dirty="0" smtClean="0"/>
              <a:t> 10 กก.</a:t>
            </a:r>
          </a:p>
          <a:p>
            <a:r>
              <a:rPr lang="th-TH" sz="2400" b="1" dirty="0" smtClean="0"/>
              <a:t>5. ทราย </a:t>
            </a:r>
            <a:r>
              <a:rPr lang="en-US" sz="2400" b="1" dirty="0" smtClean="0"/>
              <a:t>Ottawa </a:t>
            </a:r>
            <a:r>
              <a:rPr lang="th-TH" sz="2400" b="1" dirty="0" smtClean="0"/>
              <a:t>(ความหนาแน่น 1.55)</a:t>
            </a:r>
            <a:endParaRPr lang="en-US" sz="2400" b="1" dirty="0" smtClean="0"/>
          </a:p>
          <a:p>
            <a:r>
              <a:rPr lang="th-TH" sz="2400" b="1" dirty="0" smtClean="0"/>
              <a:t>6. ตะแกรง </a:t>
            </a:r>
            <a:r>
              <a:rPr lang="en-US" sz="2400" dirty="0" err="1" smtClean="0"/>
              <a:t>Sive</a:t>
            </a:r>
            <a:r>
              <a:rPr lang="en-US" sz="2400" dirty="0" smtClean="0"/>
              <a:t> </a:t>
            </a:r>
            <a:r>
              <a:rPr lang="en-US" dirty="0" smtClean="0"/>
              <a:t># </a:t>
            </a:r>
            <a:r>
              <a:rPr lang="en-US" dirty="0" smtClean="0"/>
              <a:t>20 </a:t>
            </a:r>
          </a:p>
          <a:p>
            <a:r>
              <a:rPr lang="th-TH" sz="2400" b="1" dirty="0" smtClean="0"/>
              <a:t>7.เครื่องมือเบ็ดเตล็ด แปรง กระป๋องใส่ตัวอย่าง ช้อนตักตัวอย่าง สกัด ฆ้อน</a:t>
            </a:r>
            <a:endParaRPr lang="en-US" sz="2400" b="1" dirty="0"/>
          </a:p>
        </p:txBody>
      </p:sp>
      <p:sp>
        <p:nvSpPr>
          <p:cNvPr id="4" name="ชื่อเรื่อง 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chemeClr val="accent1"/>
          </a:solidFill>
          <a:ln w="38100" cmpd="sng"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การหาความหนาแน่นของดินในสน</a:t>
            </a:r>
            <a:r>
              <a:rPr lang="th-TH" sz="4800" b="1" dirty="0" err="1" smtClean="0">
                <a:latin typeface="+mj-lt"/>
                <a:ea typeface="+mj-ea"/>
                <a:cs typeface="+mj-cs"/>
              </a:rPr>
              <a:t>าม</a:t>
            </a:r>
            <a:endParaRPr kumimoji="0" lang="en-US" sz="4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Field Density Test)</a:t>
            </a:r>
            <a:r>
              <a:rPr kumimoji="0" lang="th-TH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ASTM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 1556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857364"/>
            <a:ext cx="3152775" cy="4000528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3857620" y="1857364"/>
            <a:ext cx="4929222" cy="4031873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38100">
            <a:solidFill>
              <a:schemeClr val="tx1"/>
            </a:solidFill>
          </a:ln>
          <a:effectLst>
            <a:outerShdw blurRad="50800" dist="50800" dir="5400000" algn="ctr" rotWithShape="0">
              <a:schemeClr val="accent6">
                <a:lumMod val="20000"/>
                <a:lumOff val="80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th-TH" sz="3200" b="1" dirty="0" smtClean="0"/>
              <a:t>การทดสอบนี้เป็นการหาปริมาตรของดินที่ขุดออกมาโดยใช้ทรายไปแทนที่ปริมาตรของดินในหลุม</a:t>
            </a:r>
            <a:r>
              <a:rPr lang="en-US" sz="3200" b="1" dirty="0" smtClean="0"/>
              <a:t> </a:t>
            </a:r>
            <a:r>
              <a:rPr lang="th-TH" sz="3200" b="1" dirty="0" smtClean="0"/>
              <a:t>ทรายที่ใช้คือ </a:t>
            </a:r>
            <a:r>
              <a:rPr lang="en-US" sz="2400" b="1" dirty="0" smtClean="0"/>
              <a:t>Ottawa Sand </a:t>
            </a:r>
            <a:r>
              <a:rPr lang="th-TH" sz="3200" b="1" dirty="0" smtClean="0"/>
              <a:t>เป็นทรายที่มีลักษณะกลมและมีขนาดเท่าๆ กัน หรือจะใช้ทรายที่ร่อนผ่านตะแกรงเบอร์ </a:t>
            </a:r>
            <a:r>
              <a:rPr lang="en-US" sz="2400" b="1" dirty="0" smtClean="0"/>
              <a:t>20 </a:t>
            </a:r>
            <a:r>
              <a:rPr lang="th-TH" sz="3200" b="1" dirty="0" smtClean="0"/>
              <a:t>ค้างตะแกรงเบอร์ </a:t>
            </a:r>
            <a:r>
              <a:rPr lang="en-US" sz="2400" b="1" dirty="0" smtClean="0"/>
              <a:t>30</a:t>
            </a:r>
            <a:r>
              <a:rPr lang="en-US" sz="3200" b="1" dirty="0" smtClean="0"/>
              <a:t> </a:t>
            </a:r>
            <a:r>
              <a:rPr lang="th-TH" sz="3200" b="1" dirty="0" smtClean="0"/>
              <a:t>แทนก็ได้ แต่จะต้องหาความหนาแน่นของทรายนี้ด้วย</a:t>
            </a:r>
            <a:endParaRPr lang="en-US" sz="3200" dirty="0"/>
          </a:p>
        </p:txBody>
      </p:sp>
      <p:sp>
        <p:nvSpPr>
          <p:cNvPr id="4" name="ชื่อเรื่อง 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chemeClr val="accent1"/>
          </a:solidFill>
          <a:ln w="38100" cmpd="sng"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การหาความหนาแน่นของดินในสน</a:t>
            </a:r>
            <a:r>
              <a:rPr lang="th-TH" sz="4800" b="1" dirty="0" err="1" smtClean="0">
                <a:latin typeface="+mj-lt"/>
                <a:ea typeface="+mj-ea"/>
                <a:cs typeface="+mj-cs"/>
              </a:rPr>
              <a:t>าม</a:t>
            </a:r>
            <a:endParaRPr kumimoji="0" lang="en-US" sz="4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Field Density Test)</a:t>
            </a:r>
            <a:r>
              <a:rPr kumimoji="0" lang="th-TH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ASTM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 1556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857364"/>
            <a:ext cx="2714625" cy="3857625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ffectLst/>
        </p:spPr>
      </p:pic>
      <p:sp>
        <p:nvSpPr>
          <p:cNvPr id="13" name="TextBox 12"/>
          <p:cNvSpPr txBox="1"/>
          <p:nvPr/>
        </p:nvSpPr>
        <p:spPr>
          <a:xfrm>
            <a:off x="3714744" y="1857364"/>
            <a:ext cx="5143536" cy="4524315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38100">
            <a:noFill/>
          </a:ln>
          <a:effectLst>
            <a:outerShdw blurRad="50800" dist="50800" dir="5400000" algn="ctr" rotWithShape="0">
              <a:schemeClr val="accent6">
                <a:lumMod val="20000"/>
                <a:lumOff val="8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th-TH" sz="3200" b="1" u="sng" dirty="0" smtClean="0"/>
              <a:t>การหาน้ำหนักทรายในกรวย</a:t>
            </a:r>
          </a:p>
          <a:p>
            <a:pPr marL="514350" indent="-514350"/>
            <a:r>
              <a:rPr lang="th-TH" sz="3200" b="1" dirty="0" smtClean="0"/>
              <a:t>     ชั่งน้ำหนักกรวยพร้อมขวดและทรายที่ใส่ไว้เต็มขวด แล้วนำมาวางบน </a:t>
            </a:r>
            <a:r>
              <a:rPr lang="en-US" sz="2400" b="1" dirty="0" smtClean="0"/>
              <a:t>Plate</a:t>
            </a:r>
            <a:r>
              <a:rPr lang="en-US" sz="3200" b="1" dirty="0" smtClean="0"/>
              <a:t> </a:t>
            </a:r>
            <a:r>
              <a:rPr lang="th-TH" sz="3200" b="1" dirty="0" smtClean="0"/>
              <a:t>แล้วเปิดวาล์วให้ทรายไหลลงอย่างอิสระ  เมื่อทรายหยุดไหลปิดวาล์วแล้วนำทรายที่เหลือพร้อมขวดไปชั่งเพื่อหาน้ำหนักทรายในกรวย ให้ทำอย่างน้อย </a:t>
            </a:r>
            <a:r>
              <a:rPr lang="en-US" sz="3200" b="1" dirty="0" smtClean="0"/>
              <a:t>3</a:t>
            </a:r>
            <a:r>
              <a:rPr lang="th-TH" sz="3200" b="1" dirty="0" smtClean="0"/>
              <a:t> ครั้งแล้วหาค่าเฉลี่ย</a:t>
            </a:r>
          </a:p>
          <a:p>
            <a:endParaRPr lang="en-US" sz="3200" dirty="0"/>
          </a:p>
        </p:txBody>
      </p:sp>
      <p:sp>
        <p:nvSpPr>
          <p:cNvPr id="4" name="ชื่อเรื่อง 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chemeClr val="accent1"/>
          </a:solidFill>
          <a:ln w="38100" cmpd="sng"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การหาความหนาแน่นของดินในสน</a:t>
            </a:r>
            <a:r>
              <a:rPr lang="th-TH" sz="4800" b="1" dirty="0" err="1" smtClean="0">
                <a:latin typeface="+mj-lt"/>
                <a:ea typeface="+mj-ea"/>
                <a:cs typeface="+mj-cs"/>
              </a:rPr>
              <a:t>าม</a:t>
            </a:r>
            <a:endParaRPr kumimoji="0" lang="en-US" sz="4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Field Density Test)</a:t>
            </a:r>
            <a:r>
              <a:rPr kumimoji="0" lang="th-TH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ASTM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 1556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1643050"/>
            <a:ext cx="8229600" cy="314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ชื่อเรื่อง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1"/>
          </a:solidFill>
          <a:ln w="38100" cmpd="sng"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การหาความหนาแน่นของดินในสน</a:t>
            </a:r>
            <a:r>
              <a:rPr lang="th-TH" sz="4800" b="1" dirty="0" err="1" smtClean="0">
                <a:latin typeface="+mj-lt"/>
                <a:ea typeface="+mj-ea"/>
                <a:cs typeface="+mj-cs"/>
              </a:rPr>
              <a:t>าม</a:t>
            </a:r>
            <a:endParaRPr kumimoji="0" lang="en-US" sz="4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Field Density Test)</a:t>
            </a:r>
            <a:r>
              <a:rPr kumimoji="0" lang="th-TH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ASTM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 1556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ชื่อเรื่อง 1"/>
          <p:cNvSpPr txBox="1">
            <a:spLocks/>
          </p:cNvSpPr>
          <p:nvPr/>
        </p:nvSpPr>
        <p:spPr>
          <a:xfrm>
            <a:off x="642910" y="357166"/>
            <a:ext cx="8001056" cy="1285884"/>
          </a:xfrm>
          <a:prstGeom prst="rect">
            <a:avLst/>
          </a:prstGeom>
          <a:solidFill>
            <a:schemeClr val="accent1"/>
          </a:solidFill>
          <a:ln w="38100" cmpd="sng"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การหาความหนาแน่นของดินในสน</a:t>
            </a:r>
            <a:r>
              <a:rPr lang="th-TH" sz="4800" b="1" dirty="0" err="1" smtClean="0">
                <a:latin typeface="+mj-lt"/>
                <a:ea typeface="+mj-ea"/>
                <a:cs typeface="+mj-cs"/>
              </a:rPr>
              <a:t>าม</a:t>
            </a:r>
            <a:endParaRPr kumimoji="0" lang="en-US" sz="4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Field Density Test)</a:t>
            </a:r>
            <a:r>
              <a:rPr kumimoji="0" lang="th-TH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ASTM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 1556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714876" y="2357430"/>
            <a:ext cx="4000528" cy="2800767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38100">
            <a:noFill/>
          </a:ln>
          <a:effectLst>
            <a:outerShdw blurRad="50800" dist="50800" dir="5400000" algn="ctr" rotWithShape="0">
              <a:schemeClr val="accent6">
                <a:lumMod val="20000"/>
                <a:lumOff val="80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1.</a:t>
            </a:r>
            <a:r>
              <a:rPr lang="th-TH" sz="3600" b="1" dirty="0" smtClean="0"/>
              <a:t>ปรับพื้นที่บริเวณที่จะทดสอบให้เรียบ วาง </a:t>
            </a:r>
            <a:r>
              <a:rPr lang="en-US" sz="2800" b="1" dirty="0" smtClean="0"/>
              <a:t>Plate</a:t>
            </a:r>
            <a:r>
              <a:rPr lang="en-US" sz="3600" b="1" dirty="0" smtClean="0"/>
              <a:t> </a:t>
            </a:r>
            <a:r>
              <a:rPr lang="th-TH" sz="3600" b="1" dirty="0" smtClean="0"/>
              <a:t>ลงบนพื้นตอกตะปูยึดทั้ง </a:t>
            </a:r>
            <a:r>
              <a:rPr lang="en-US" sz="3200" b="1" dirty="0" smtClean="0"/>
              <a:t>4</a:t>
            </a:r>
            <a:r>
              <a:rPr lang="th-TH" sz="3200" b="1" dirty="0" smtClean="0"/>
              <a:t> </a:t>
            </a:r>
            <a:r>
              <a:rPr lang="th-TH" sz="3600" b="1" dirty="0" smtClean="0"/>
              <a:t>มุมให้แน่น</a:t>
            </a:r>
            <a:endParaRPr lang="th-TH" sz="3200" b="1" dirty="0" smtClean="0"/>
          </a:p>
          <a:p>
            <a:endParaRPr lang="en-US" sz="3200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2357430"/>
            <a:ext cx="3705225" cy="2762250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ชื่อเรื่อง 1"/>
          <p:cNvSpPr txBox="1">
            <a:spLocks/>
          </p:cNvSpPr>
          <p:nvPr/>
        </p:nvSpPr>
        <p:spPr>
          <a:xfrm>
            <a:off x="642910" y="357166"/>
            <a:ext cx="8001056" cy="1285884"/>
          </a:xfrm>
          <a:prstGeom prst="rect">
            <a:avLst/>
          </a:prstGeom>
          <a:solidFill>
            <a:schemeClr val="accent1"/>
          </a:solidFill>
          <a:ln w="38100" cmpd="sng"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การหาความหนาแน่นของดินในสน</a:t>
            </a:r>
            <a:r>
              <a:rPr lang="th-TH" sz="4800" b="1" dirty="0" err="1" smtClean="0">
                <a:latin typeface="+mj-lt"/>
                <a:ea typeface="+mj-ea"/>
                <a:cs typeface="+mj-cs"/>
              </a:rPr>
              <a:t>าม</a:t>
            </a:r>
            <a:endParaRPr kumimoji="0" lang="en-US" sz="4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Field Density Test)</a:t>
            </a:r>
            <a:r>
              <a:rPr kumimoji="0" lang="th-TH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ASTM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 1556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714876" y="2357430"/>
            <a:ext cx="4000528" cy="1631216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38100">
            <a:noFill/>
          </a:ln>
          <a:effectLst>
            <a:outerShdw blurRad="50800" dist="50800" dir="5400000" algn="ctr" rotWithShape="0">
              <a:schemeClr val="accent6">
                <a:lumMod val="20000"/>
                <a:lumOff val="80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2.</a:t>
            </a:r>
            <a:r>
              <a:rPr lang="th-TH" sz="3600" b="1" dirty="0" smtClean="0"/>
              <a:t>เจาะดินด้วยสกัดให้เป็นหลุมขนาดเท่ากับรูตรงกลาง </a:t>
            </a:r>
            <a:r>
              <a:rPr lang="en-US" sz="2800" b="1" dirty="0" smtClean="0"/>
              <a:t>Plate</a:t>
            </a:r>
            <a:endParaRPr lang="en-US" sz="2800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2357430"/>
            <a:ext cx="3686175" cy="2781300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ชื่อเรื่อง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1"/>
          </a:solidFill>
          <a:ln w="38100" cmpd="sng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การบดอัดดิน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th-TH" b="1" dirty="0" smtClean="0"/>
              <a:t>   </a:t>
            </a:r>
            <a:r>
              <a:rPr lang="th-TH" b="1" u="sng" dirty="0" smtClean="0"/>
              <a:t>คุณภาพของการบดอัดดินขึ้นอยู่กับ</a:t>
            </a:r>
          </a:p>
          <a:p>
            <a:pPr marL="514350" indent="-514350">
              <a:buNone/>
            </a:pPr>
            <a:r>
              <a:rPr lang="th-TH" dirty="0" smtClean="0"/>
              <a:t>      - ปริมาณน้ำในดินในขณะที่บดอัด</a:t>
            </a:r>
            <a:endParaRPr lang="en-US" dirty="0" smtClean="0"/>
          </a:p>
          <a:p>
            <a:pPr marL="514350" indent="-514350">
              <a:buNone/>
            </a:pPr>
            <a:r>
              <a:rPr lang="en-US" dirty="0" smtClean="0"/>
              <a:t>     </a:t>
            </a:r>
            <a:r>
              <a:rPr lang="th-TH" dirty="0" smtClean="0"/>
              <a:t>- พลังงานที่ใช้ในการบดอัด</a:t>
            </a:r>
          </a:p>
          <a:p>
            <a:pPr marL="514350" indent="-514350">
              <a:buNone/>
            </a:pPr>
            <a:r>
              <a:rPr lang="th-TH" dirty="0" smtClean="0"/>
              <a:t>     </a:t>
            </a:r>
            <a:r>
              <a:rPr lang="en-US" dirty="0" smtClean="0"/>
              <a:t> </a:t>
            </a:r>
            <a:r>
              <a:rPr lang="th-TH" dirty="0" smtClean="0"/>
              <a:t>- วิธีการบดอัด</a:t>
            </a:r>
          </a:p>
          <a:p>
            <a:pPr marL="514350" indent="-514350">
              <a:buNone/>
            </a:pPr>
            <a:r>
              <a:rPr lang="th-TH" dirty="0" smtClean="0"/>
              <a:t>     </a:t>
            </a:r>
            <a:r>
              <a:rPr lang="en-US" dirty="0" smtClean="0"/>
              <a:t> </a:t>
            </a:r>
            <a:r>
              <a:rPr lang="th-TH" dirty="0" smtClean="0"/>
              <a:t>- ชนิดของดินที่บดอัด</a:t>
            </a:r>
          </a:p>
          <a:p>
            <a:pPr marL="514350" indent="-514350">
              <a:buNone/>
            </a:pPr>
            <a:r>
              <a:rPr lang="th-TH" b="1" dirty="0" smtClean="0"/>
              <a:t>   </a:t>
            </a:r>
            <a:endParaRPr lang="th-TH" dirty="0" smtClean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ชื่อเรื่อง 1"/>
          <p:cNvSpPr txBox="1">
            <a:spLocks/>
          </p:cNvSpPr>
          <p:nvPr/>
        </p:nvSpPr>
        <p:spPr>
          <a:xfrm>
            <a:off x="642910" y="357166"/>
            <a:ext cx="8001056" cy="1285884"/>
          </a:xfrm>
          <a:prstGeom prst="rect">
            <a:avLst/>
          </a:prstGeom>
          <a:solidFill>
            <a:schemeClr val="accent1"/>
          </a:solidFill>
          <a:ln w="38100" cmpd="sng"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การหาความหนาแน่นของดินในสน</a:t>
            </a:r>
            <a:r>
              <a:rPr lang="th-TH" sz="4800" b="1" dirty="0" err="1" smtClean="0">
                <a:latin typeface="+mj-lt"/>
                <a:ea typeface="+mj-ea"/>
                <a:cs typeface="+mj-cs"/>
              </a:rPr>
              <a:t>าม</a:t>
            </a:r>
            <a:endParaRPr kumimoji="0" lang="en-US" sz="4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Field Density Test)</a:t>
            </a:r>
            <a:r>
              <a:rPr kumimoji="0" lang="th-TH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ASTM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 1556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714876" y="2357430"/>
            <a:ext cx="4000528" cy="1754326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38100">
            <a:noFill/>
          </a:ln>
          <a:effectLst>
            <a:outerShdw blurRad="50800" dist="50800" dir="5400000" algn="ctr" rotWithShape="0">
              <a:schemeClr val="accent6">
                <a:lumMod val="20000"/>
                <a:lumOff val="80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3.</a:t>
            </a:r>
            <a:r>
              <a:rPr lang="th-TH" sz="2800" b="1" dirty="0" smtClean="0"/>
              <a:t> </a:t>
            </a:r>
            <a:r>
              <a:rPr lang="th-TH" sz="3600" b="1" dirty="0" smtClean="0"/>
              <a:t>เจาะดินด้วยสกัดให้ลึก </a:t>
            </a:r>
            <a:r>
              <a:rPr lang="en-US" sz="2800" b="1" dirty="0" smtClean="0"/>
              <a:t>10</a:t>
            </a:r>
            <a:r>
              <a:rPr lang="en-US" sz="3600" b="1" dirty="0" smtClean="0"/>
              <a:t> </a:t>
            </a:r>
            <a:r>
              <a:rPr lang="th-TH" sz="3600" b="1" dirty="0" smtClean="0"/>
              <a:t>ซม. ตักดินออกจากหลุมให้หมด</a:t>
            </a:r>
            <a:endParaRPr lang="en-US" sz="3200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428868"/>
            <a:ext cx="3686175" cy="276225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ชื่อเรื่อง 1"/>
          <p:cNvSpPr txBox="1">
            <a:spLocks/>
          </p:cNvSpPr>
          <p:nvPr/>
        </p:nvSpPr>
        <p:spPr>
          <a:xfrm>
            <a:off x="642910" y="357166"/>
            <a:ext cx="8001056" cy="1285884"/>
          </a:xfrm>
          <a:prstGeom prst="rect">
            <a:avLst/>
          </a:prstGeom>
          <a:solidFill>
            <a:schemeClr val="accent1"/>
          </a:solidFill>
          <a:ln w="38100" cmpd="sng"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การหาความหนาแน่นของดินในสน</a:t>
            </a:r>
            <a:r>
              <a:rPr lang="th-TH" sz="4800" b="1" dirty="0" err="1" smtClean="0">
                <a:latin typeface="+mj-lt"/>
                <a:ea typeface="+mj-ea"/>
                <a:cs typeface="+mj-cs"/>
              </a:rPr>
              <a:t>าม</a:t>
            </a:r>
            <a:endParaRPr kumimoji="0" lang="en-US" sz="4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Field Density Test)</a:t>
            </a:r>
            <a:r>
              <a:rPr kumimoji="0" lang="th-TH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ASTM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 1556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714876" y="2357430"/>
            <a:ext cx="4000528" cy="1754326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38100">
            <a:noFill/>
          </a:ln>
          <a:effectLst>
            <a:outerShdw blurRad="50800" dist="50800" dir="5400000" algn="ctr" rotWithShape="0">
              <a:schemeClr val="accent6">
                <a:lumMod val="20000"/>
                <a:lumOff val="80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4.</a:t>
            </a:r>
            <a:r>
              <a:rPr lang="th-TH" sz="3600" b="1" dirty="0" smtClean="0"/>
              <a:t>นำดินที่ได้จากหลุมไปชั่งน้ำหนัก และเก็บใส่กระป๋องไปหาความชื้น</a:t>
            </a:r>
            <a:endParaRPr lang="en-US" sz="3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09" y="2357430"/>
            <a:ext cx="3776009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ชื่อเรื่อง 1"/>
          <p:cNvSpPr txBox="1">
            <a:spLocks/>
          </p:cNvSpPr>
          <p:nvPr/>
        </p:nvSpPr>
        <p:spPr>
          <a:xfrm>
            <a:off x="642910" y="357166"/>
            <a:ext cx="8001056" cy="1285884"/>
          </a:xfrm>
          <a:prstGeom prst="rect">
            <a:avLst/>
          </a:prstGeom>
          <a:solidFill>
            <a:schemeClr val="accent1"/>
          </a:solidFill>
          <a:ln w="38100" cmpd="sng"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การหาความหนาแน่นของดินในสน</a:t>
            </a:r>
            <a:r>
              <a:rPr lang="th-TH" sz="4800" b="1" dirty="0" err="1" smtClean="0">
                <a:latin typeface="+mj-lt"/>
                <a:ea typeface="+mj-ea"/>
                <a:cs typeface="+mj-cs"/>
              </a:rPr>
              <a:t>าม</a:t>
            </a:r>
            <a:endParaRPr kumimoji="0" lang="en-US" sz="4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Field Density Test)</a:t>
            </a:r>
            <a:r>
              <a:rPr kumimoji="0" lang="th-TH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ASTM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 1556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71934" y="2071678"/>
            <a:ext cx="4643438" cy="341632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38100">
            <a:noFill/>
          </a:ln>
          <a:effectLst>
            <a:outerShdw blurRad="50800" dist="50800" dir="5400000" algn="ctr" rotWithShape="0">
              <a:schemeClr val="accent6">
                <a:lumMod val="20000"/>
                <a:lumOff val="80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dirty="0"/>
              <a:t>5</a:t>
            </a:r>
            <a:r>
              <a:rPr lang="en-US" sz="2800" b="1" dirty="0" smtClean="0"/>
              <a:t>.</a:t>
            </a:r>
            <a:r>
              <a:rPr lang="th-TH" sz="3600" b="1" dirty="0" smtClean="0"/>
              <a:t>นำขวดพร้อมกับทรายที่ชั่งน้ำหนักไว้แล้ว วางกรวยคว่ำลงบน </a:t>
            </a:r>
            <a:r>
              <a:rPr lang="en-US" sz="2800" b="1" dirty="0" smtClean="0"/>
              <a:t>Plate </a:t>
            </a:r>
            <a:r>
              <a:rPr lang="th-TH" sz="3600" b="1" dirty="0" smtClean="0"/>
              <a:t>เปิดวาล์วให้ทรายไหลลงไปในหลุมที่เจาะไว้ (ห้ามไม่ให้มีการสั่นสะเทือนขณะที่เปิดให้ทรายไหลลงหลุม)</a:t>
            </a:r>
            <a:endParaRPr lang="en-US" sz="3200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3" y="2143116"/>
            <a:ext cx="3490821" cy="3286148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ชื่อเรื่อง 1"/>
          <p:cNvSpPr txBox="1">
            <a:spLocks/>
          </p:cNvSpPr>
          <p:nvPr/>
        </p:nvSpPr>
        <p:spPr>
          <a:xfrm>
            <a:off x="642910" y="357166"/>
            <a:ext cx="8001056" cy="1285884"/>
          </a:xfrm>
          <a:prstGeom prst="rect">
            <a:avLst/>
          </a:prstGeom>
          <a:solidFill>
            <a:schemeClr val="accent1"/>
          </a:solidFill>
          <a:ln w="38100" cmpd="sng"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การหาความหนาแน่นของดินในสน</a:t>
            </a:r>
            <a:r>
              <a:rPr lang="th-TH" sz="4800" b="1" dirty="0" err="1" smtClean="0">
                <a:latin typeface="+mj-lt"/>
                <a:ea typeface="+mj-ea"/>
                <a:cs typeface="+mj-cs"/>
              </a:rPr>
              <a:t>าม</a:t>
            </a:r>
            <a:endParaRPr kumimoji="0" lang="en-US" sz="4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Field Density Test)</a:t>
            </a:r>
            <a:r>
              <a:rPr kumimoji="0" lang="th-TH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ASTM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 1556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71934" y="2071678"/>
            <a:ext cx="4643438" cy="1754326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38100">
            <a:noFill/>
          </a:ln>
          <a:effectLst>
            <a:outerShdw blurRad="50800" dist="50800" dir="5400000" algn="ctr" rotWithShape="0">
              <a:schemeClr val="accent6">
                <a:lumMod val="20000"/>
                <a:lumOff val="80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6.</a:t>
            </a:r>
            <a:r>
              <a:rPr lang="th-TH" sz="3600" b="1" dirty="0" smtClean="0"/>
              <a:t>เมื่อทรายหยุดไหล ปิดวาล์วแล้วนำขวดพร้อมกับทรายที่เหลือในขวดไปชั่งน้ำหนัก</a:t>
            </a:r>
            <a:endParaRPr lang="en-US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071678"/>
            <a:ext cx="3501390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ชื่อเรื่อง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1"/>
          </a:solidFill>
          <a:ln w="38100" cmpd="sng"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การหาความหนาแน่นของดินในสน</a:t>
            </a:r>
            <a:r>
              <a:rPr lang="th-TH" sz="4800" b="1" dirty="0" err="1" smtClean="0">
                <a:latin typeface="+mj-lt"/>
                <a:ea typeface="+mj-ea"/>
                <a:cs typeface="+mj-cs"/>
              </a:rPr>
              <a:t>าม</a:t>
            </a:r>
            <a:endParaRPr kumimoji="0" lang="en-US" sz="4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Field Density Test)</a:t>
            </a:r>
            <a:r>
              <a:rPr kumimoji="0" lang="th-TH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ASTM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 1556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1500174"/>
            <a:ext cx="4076700" cy="51244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14480" y="1571612"/>
            <a:ext cx="6215106" cy="495407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5" name="ชื่อเรื่อง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1"/>
          </a:solidFill>
          <a:ln w="38100" cmpd="sng"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การหาความหนาแน่นของดินในสน</a:t>
            </a:r>
            <a:r>
              <a:rPr lang="th-TH" sz="4800" b="1" dirty="0" err="1" smtClean="0">
                <a:latin typeface="+mj-lt"/>
                <a:ea typeface="+mj-ea"/>
                <a:cs typeface="+mj-cs"/>
              </a:rPr>
              <a:t>าม</a:t>
            </a:r>
            <a:endParaRPr kumimoji="0" lang="en-US" sz="4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Field Density Test)</a:t>
            </a:r>
            <a:r>
              <a:rPr kumimoji="0" lang="th-TH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ASTM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 1556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1571612"/>
            <a:ext cx="8215370" cy="4241573"/>
          </a:xfrm>
          <a:prstGeom prst="rect">
            <a:avLst/>
          </a:prstGeom>
          <a:gradFill>
            <a:gsLst>
              <a:gs pos="0">
                <a:srgbClr xmlns:mc="http://schemas.openxmlformats.org/markup-compatibility/2006" xmlns:a14="http://schemas.microsoft.com/office/drawing/2010/main" val="FFEFD1" mc:Ignorable=""/>
              </a:gs>
              <a:gs pos="64999">
                <a:srgbClr xmlns:mc="http://schemas.openxmlformats.org/markup-compatibility/2006" xmlns:a14="http://schemas.microsoft.com/office/drawing/2010/main" val="F0EBD5" mc:Ignorable=""/>
              </a:gs>
              <a:gs pos="100000">
                <a:srgbClr xmlns:mc="http://schemas.openxmlformats.org/markup-compatibility/2006" xmlns:a14="http://schemas.microsoft.com/office/drawing/2010/main" val="D1C39F" mc:Ignorable=""/>
              </a:gs>
            </a:gsLst>
            <a:lin ang="5400000" scaled="0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5" name="ชื่อเรื่อง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1"/>
          </a:solidFill>
          <a:ln w="38100" cmpd="sng"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การหาความหนาแน่นของดินในสน</a:t>
            </a:r>
            <a:r>
              <a:rPr lang="th-TH" sz="4800" b="1" dirty="0" err="1" smtClean="0">
                <a:latin typeface="+mj-lt"/>
                <a:ea typeface="+mj-ea"/>
                <a:cs typeface="+mj-cs"/>
              </a:rPr>
              <a:t>าม</a:t>
            </a:r>
            <a:endParaRPr kumimoji="0" lang="en-US" sz="4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Field Density Test)</a:t>
            </a:r>
            <a:r>
              <a:rPr kumimoji="0" lang="th-TH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ASTM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 1556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ชื่อเรื่อง 1"/>
          <p:cNvSpPr txBox="1">
            <a:spLocks/>
          </p:cNvSpPr>
          <p:nvPr/>
        </p:nvSpPr>
        <p:spPr>
          <a:xfrm>
            <a:off x="642910" y="357166"/>
            <a:ext cx="8001056" cy="1285884"/>
          </a:xfrm>
          <a:prstGeom prst="rect">
            <a:avLst/>
          </a:prstGeom>
          <a:solidFill>
            <a:schemeClr val="accent1"/>
          </a:solidFill>
          <a:ln w="38100" cmpd="sng"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การหาความหนาแน่นของดินในสน</a:t>
            </a:r>
            <a:r>
              <a:rPr lang="th-TH" sz="4800" b="1" dirty="0" err="1" smtClean="0">
                <a:latin typeface="+mj-lt"/>
                <a:ea typeface="+mj-ea"/>
                <a:cs typeface="+mj-cs"/>
              </a:rPr>
              <a:t>าม</a:t>
            </a:r>
            <a:endParaRPr kumimoji="0" lang="en-US" sz="4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Field Density Test)</a:t>
            </a:r>
            <a:r>
              <a:rPr kumimoji="0" lang="th-TH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ASTM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 1556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928802"/>
            <a:ext cx="7858180" cy="4573325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ชื่อเรื่อง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1"/>
          </a:solidFill>
          <a:ln w="38100" cmpd="sng"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การหาความหนาแน่นของดินในสน</a:t>
            </a:r>
            <a:r>
              <a:rPr lang="th-TH" sz="4800" b="1" dirty="0" err="1" smtClean="0">
                <a:latin typeface="+mj-lt"/>
                <a:ea typeface="+mj-ea"/>
                <a:cs typeface="+mj-cs"/>
              </a:rPr>
              <a:t>าม</a:t>
            </a:r>
            <a:endParaRPr kumimoji="0" lang="en-US" sz="4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Field Density Test)</a:t>
            </a:r>
            <a:r>
              <a:rPr kumimoji="0" lang="th-TH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ASTM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 1556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8596" y="1714488"/>
            <a:ext cx="8286808" cy="4832092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38100">
            <a:noFill/>
          </a:ln>
          <a:effectLst>
            <a:outerShdw blurRad="50800" dist="50800" dir="5400000" algn="ctr" rotWithShape="0">
              <a:schemeClr val="accent6">
                <a:lumMod val="20000"/>
                <a:lumOff val="80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th-TH" sz="3200" b="1" dirty="0" smtClean="0"/>
              <a:t>    </a:t>
            </a:r>
            <a:r>
              <a:rPr lang="th-TH" sz="3600" b="1" u="sng" dirty="0" smtClean="0"/>
              <a:t>เปอร์เซ็นต์ของการบดอัดดิน</a:t>
            </a:r>
          </a:p>
          <a:p>
            <a:r>
              <a:rPr lang="th-TH" sz="3200" b="1" dirty="0" smtClean="0"/>
              <a:t>        เป็นการเปรียบเทียบระหว่าง ค่าความหนาแน่นของดินในสนาม กับ ค่าความหนาแน่นของมวลดินสูงสุดจากการทดลองตามมาตรฐานในห้องปฏิบัติการ</a:t>
            </a:r>
          </a:p>
          <a:p>
            <a:r>
              <a:rPr lang="th-TH" sz="3200" b="1" dirty="0" smtClean="0"/>
              <a:t>               เปอร์เซ็นต์การบดอัดดิน </a:t>
            </a:r>
            <a:r>
              <a:rPr lang="en-US" sz="3200" dirty="0" smtClean="0"/>
              <a:t>=     </a:t>
            </a:r>
            <a:r>
              <a:rPr lang="en-US" sz="4000" dirty="0" err="1" smtClean="0"/>
              <a:t>ɤ</a:t>
            </a:r>
            <a:r>
              <a:rPr lang="en-US" sz="2000" dirty="0" err="1" smtClean="0"/>
              <a:t>d</a:t>
            </a:r>
            <a:r>
              <a:rPr lang="th-TH" sz="3200" dirty="0" smtClean="0"/>
              <a:t>(สนาม)       </a:t>
            </a:r>
            <a:r>
              <a:rPr lang="en-US" sz="3200" dirty="0" smtClean="0"/>
              <a:t>x</a:t>
            </a:r>
            <a:r>
              <a:rPr lang="en-US" sz="2400" dirty="0" smtClean="0"/>
              <a:t>100  %</a:t>
            </a:r>
            <a:endParaRPr lang="th-TH" sz="2400" dirty="0" smtClean="0"/>
          </a:p>
          <a:p>
            <a:r>
              <a:rPr lang="th-TH" sz="3200" dirty="0" smtClean="0"/>
              <a:t>                                                              </a:t>
            </a:r>
            <a:r>
              <a:rPr lang="en-US" sz="3200" dirty="0" smtClean="0"/>
              <a:t>   </a:t>
            </a:r>
            <a:r>
              <a:rPr lang="th-TH" sz="3200" dirty="0" smtClean="0"/>
              <a:t> </a:t>
            </a:r>
            <a:r>
              <a:rPr lang="en-US" sz="4000" dirty="0" err="1" smtClean="0"/>
              <a:t>ɤ</a:t>
            </a:r>
            <a:r>
              <a:rPr lang="en-US" sz="2000" dirty="0" err="1" smtClean="0"/>
              <a:t>d</a:t>
            </a:r>
            <a:r>
              <a:rPr lang="th-TH" sz="3200" dirty="0" smtClean="0"/>
              <a:t>(มาตรฐาน)</a:t>
            </a:r>
            <a:endParaRPr lang="en-US" sz="3200" dirty="0" smtClean="0"/>
          </a:p>
          <a:p>
            <a:endParaRPr lang="en-US" sz="3200" dirty="0" smtClean="0"/>
          </a:p>
          <a:p>
            <a:endParaRPr lang="th-TH" sz="3200" dirty="0" smtClean="0"/>
          </a:p>
          <a:p>
            <a:endParaRPr lang="en-US" sz="3200" dirty="0"/>
          </a:p>
        </p:txBody>
      </p:sp>
      <p:cxnSp>
        <p:nvCxnSpPr>
          <p:cNvPr id="8" name="ตัวเชื่อมต่อตรง 7"/>
          <p:cNvCxnSpPr/>
          <p:nvPr/>
        </p:nvCxnSpPr>
        <p:spPr>
          <a:xfrm>
            <a:off x="5214942" y="4357694"/>
            <a:ext cx="185738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gradFill>
            <a:gsLst>
              <a:gs pos="0">
                <a:srgbClr xmlns:mc="http://schemas.openxmlformats.org/markup-compatibility/2006" xmlns:a14="http://schemas.microsoft.com/office/drawing/2010/main" val="FFEFD1" mc:Ignorable=""/>
              </a:gs>
              <a:gs pos="64999">
                <a:srgbClr xmlns:mc="http://schemas.openxmlformats.org/markup-compatibility/2006" xmlns:a14="http://schemas.microsoft.com/office/drawing/2010/main" val="F0EBD5" mc:Ignorable=""/>
              </a:gs>
              <a:gs pos="100000">
                <a:srgbClr xmlns:mc="http://schemas.openxmlformats.org/markup-compatibility/2006" xmlns:a14="http://schemas.microsoft.com/office/drawing/2010/main" val="D1C39F" mc:Ignorable=""/>
              </a:gs>
            </a:gsLst>
            <a:lin ang="5400000" scaled="0"/>
          </a:gradFill>
          <a:ln>
            <a:solidFill>
              <a:schemeClr val="tx1"/>
            </a:solidFill>
          </a:ln>
        </p:spPr>
        <p:txBody>
          <a:bodyPr/>
          <a:lstStyle/>
          <a:p>
            <a:pPr>
              <a:buNone/>
            </a:pPr>
            <a:r>
              <a:rPr lang="th-TH" dirty="0" smtClean="0"/>
              <a:t>          </a:t>
            </a:r>
            <a:r>
              <a:rPr lang="th-TH" b="1" u="sng" dirty="0" smtClean="0"/>
              <a:t>การบดอัดดินให้มีคุณภาพ</a:t>
            </a:r>
          </a:p>
          <a:p>
            <a:pPr>
              <a:buNone/>
            </a:pPr>
            <a:r>
              <a:rPr lang="en-US" b="1" dirty="0" smtClean="0"/>
              <a:t>        1.</a:t>
            </a:r>
            <a:r>
              <a:rPr lang="th-TH" b="1" dirty="0" smtClean="0"/>
              <a:t> ควบคุมความชื้นให้พอเหมาะ ใกล้เคียงกับ </a:t>
            </a:r>
            <a:r>
              <a:rPr lang="en-US" b="1" dirty="0" smtClean="0"/>
              <a:t>Optimum Moisture Content  </a:t>
            </a:r>
            <a:r>
              <a:rPr lang="th-TH" b="1" dirty="0" smtClean="0"/>
              <a:t>ที่ได้จากการทดสอบ </a:t>
            </a:r>
          </a:p>
          <a:p>
            <a:pPr>
              <a:buNone/>
            </a:pPr>
            <a:r>
              <a:rPr lang="th-TH" b="1" dirty="0" smtClean="0"/>
              <a:t>        </a:t>
            </a:r>
            <a:r>
              <a:rPr lang="en-US" b="1" dirty="0" smtClean="0"/>
              <a:t>2. </a:t>
            </a:r>
            <a:r>
              <a:rPr lang="th-TH" b="1" dirty="0" smtClean="0"/>
              <a:t>ความหนาของวัสดุที่ถมต้องสม่ำเสมอ และมีความหนาแต่ละชั้นตามข้อกำหนด</a:t>
            </a:r>
          </a:p>
          <a:p>
            <a:pPr>
              <a:buNone/>
            </a:pPr>
            <a:r>
              <a:rPr lang="th-TH" b="1" dirty="0" smtClean="0"/>
              <a:t>        </a:t>
            </a:r>
            <a:r>
              <a:rPr lang="en-US" b="1" dirty="0" smtClean="0"/>
              <a:t>3. </a:t>
            </a:r>
            <a:r>
              <a:rPr lang="th-TH" b="1" dirty="0" smtClean="0"/>
              <a:t>ปริมาณงานที่บดอัดแต่ละชั้นต้องไม่มากเกินไป และทำให้เสร็จโดยเร็ว เนื่องจากมีการสูญเสียความชื้น</a:t>
            </a:r>
          </a:p>
          <a:p>
            <a:pPr>
              <a:buNone/>
            </a:pPr>
            <a:r>
              <a:rPr lang="th-TH" b="1" dirty="0" smtClean="0"/>
              <a:t>        </a:t>
            </a:r>
            <a:r>
              <a:rPr lang="en-US" b="1" dirty="0" smtClean="0"/>
              <a:t>4.</a:t>
            </a:r>
            <a:r>
              <a:rPr lang="th-TH" b="1" dirty="0" smtClean="0"/>
              <a:t> ห้ามทำการถมและบดอัดขณะฝนตก</a:t>
            </a:r>
            <a:endParaRPr lang="en-US" dirty="0"/>
          </a:p>
        </p:txBody>
      </p:sp>
      <p:sp>
        <p:nvSpPr>
          <p:cNvPr id="4" name="ชื่อเรื่อง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1"/>
          </a:solidFill>
          <a:ln w="38100" cmpd="sng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การบดอัดดิน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ชื่อเรื่อง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1"/>
          </a:solidFill>
          <a:ln w="38100" cmpd="sng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การบดอัดดิน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th-TH" b="1" dirty="0" smtClean="0"/>
              <a:t>      </a:t>
            </a:r>
            <a:r>
              <a:rPr lang="th-TH" b="1" u="sng" dirty="0" smtClean="0"/>
              <a:t>ปริมาณน้ำและการหล่อลื่น</a:t>
            </a:r>
          </a:p>
          <a:p>
            <a:pPr marL="514350" indent="-514350">
              <a:buNone/>
            </a:pPr>
            <a:r>
              <a:rPr lang="th-TH" b="1" dirty="0" smtClean="0"/>
              <a:t>  </a:t>
            </a:r>
            <a:r>
              <a:rPr lang="th-TH" dirty="0" smtClean="0"/>
              <a:t>            การบดอัดดินให้ได้ความแน่นจะต้องใช้น้ำเป็นตัวหล่อลื่น หากปริมาณน้ำน้อยเกินไปการหล่อลื่นจะไม่ดีพอ หากปริมาณน้ำมากเกินไป น้ำจะเข้าไปแทรกอยู่รอบๆ มวลดิน ทำให้อนุภาคของดินแยกตัวห่างจากกัน ดังนั้นปริมาณความชื้นของดินกับความหนาแน่นของดินจึงมีความสัมพันธ์กัน</a:t>
            </a:r>
          </a:p>
          <a:p>
            <a:pPr marL="514350" indent="-514350">
              <a:buNone/>
            </a:pPr>
            <a:r>
              <a:rPr lang="th-TH" dirty="0" smtClean="0"/>
              <a:t>      </a:t>
            </a:r>
            <a:endParaRPr lang="th-TH" b="1" u="sng" dirty="0" smtClean="0"/>
          </a:p>
          <a:p>
            <a:pPr marL="514350" indent="-514350">
              <a:buNone/>
            </a:pPr>
            <a:endParaRPr lang="th-TH" dirty="0" smtClean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gradFill>
            <a:gsLst>
              <a:gs pos="0">
                <a:srgbClr xmlns:mc="http://schemas.openxmlformats.org/markup-compatibility/2006" xmlns:a14="http://schemas.microsoft.com/office/drawing/2010/main" val="FFEFD1" mc:Ignorable=""/>
              </a:gs>
              <a:gs pos="64999">
                <a:srgbClr xmlns:mc="http://schemas.openxmlformats.org/markup-compatibility/2006" xmlns:a14="http://schemas.microsoft.com/office/drawing/2010/main" val="F0EBD5" mc:Ignorable=""/>
              </a:gs>
              <a:gs pos="100000">
                <a:srgbClr xmlns:mc="http://schemas.openxmlformats.org/markup-compatibility/2006" xmlns:a14="http://schemas.microsoft.com/office/drawing/2010/main" val="D1C39F" mc:Ignorable=""/>
              </a:gs>
            </a:gsLst>
            <a:lin ang="5400000" scaled="0"/>
          </a:gradFill>
          <a:ln>
            <a:solidFill>
              <a:schemeClr val="tx1"/>
            </a:solidFill>
          </a:ln>
        </p:spPr>
        <p:txBody>
          <a:bodyPr/>
          <a:lstStyle/>
          <a:p>
            <a:pPr>
              <a:buNone/>
            </a:pPr>
            <a:r>
              <a:rPr lang="th-TH" dirty="0" smtClean="0"/>
              <a:t>            </a:t>
            </a:r>
            <a:r>
              <a:rPr lang="th-TH" b="1" dirty="0" smtClean="0"/>
              <a:t>เพื่อให้ได้เกณฑ์ในการควบคุมการบดอัดในสนาม จะต้องเก็บตัวอย่างดินไปทดสอบค่า </a:t>
            </a:r>
            <a:r>
              <a:rPr lang="en-US" sz="2400" b="1" dirty="0" smtClean="0"/>
              <a:t>Maximum Dry Density </a:t>
            </a:r>
            <a:r>
              <a:rPr lang="th-TH" b="1" dirty="0" smtClean="0"/>
              <a:t>และ </a:t>
            </a:r>
            <a:r>
              <a:rPr lang="en-US" sz="2400" b="1" dirty="0" smtClean="0"/>
              <a:t>Optimum Water Content </a:t>
            </a:r>
            <a:r>
              <a:rPr lang="th-TH" b="1" dirty="0" smtClean="0"/>
              <a:t>โดยจะต้องทดสอบทุกครั้งเมื่อพิจารณาเห็นว่าเนื้อดินที่ใช้งานมีลักษณะเปลี่ยนแปลง เช่น</a:t>
            </a:r>
          </a:p>
          <a:p>
            <a:pPr>
              <a:buNone/>
            </a:pPr>
            <a:r>
              <a:rPr lang="th-TH" b="1" dirty="0" smtClean="0"/>
              <a:t>           </a:t>
            </a:r>
            <a:r>
              <a:rPr lang="en-US" b="1" dirty="0" smtClean="0"/>
              <a:t>-  </a:t>
            </a:r>
            <a:r>
              <a:rPr lang="th-TH" b="1" dirty="0" smtClean="0"/>
              <a:t>ขนาดคละของเม็ดดิน </a:t>
            </a:r>
            <a:r>
              <a:rPr lang="en-US" sz="2400" b="1" dirty="0" smtClean="0"/>
              <a:t>(Gradation)</a:t>
            </a:r>
          </a:p>
          <a:p>
            <a:pPr>
              <a:buNone/>
            </a:pPr>
            <a:r>
              <a:rPr lang="th-TH" b="1" dirty="0" smtClean="0"/>
              <a:t>           </a:t>
            </a:r>
            <a:r>
              <a:rPr lang="en-US" b="1" dirty="0" smtClean="0"/>
              <a:t>-  </a:t>
            </a:r>
            <a:r>
              <a:rPr lang="th-TH" b="1" dirty="0" smtClean="0"/>
              <a:t>ความเหนียว</a:t>
            </a:r>
          </a:p>
          <a:p>
            <a:pPr>
              <a:buNone/>
            </a:pPr>
            <a:r>
              <a:rPr lang="th-TH" b="1" dirty="0" smtClean="0"/>
              <a:t>		</a:t>
            </a:r>
            <a:r>
              <a:rPr lang="en-US" b="1" dirty="0" smtClean="0"/>
              <a:t> -  </a:t>
            </a:r>
            <a:r>
              <a:rPr lang="th-TH" b="1" dirty="0" smtClean="0"/>
              <a:t>สี หรือลักษณะทางกายภาพอื่นๆ</a:t>
            </a:r>
          </a:p>
          <a:p>
            <a:pPr>
              <a:buNone/>
            </a:pPr>
            <a:r>
              <a:rPr lang="th-TH" b="1" dirty="0" smtClean="0"/>
              <a:t>           </a:t>
            </a:r>
            <a:r>
              <a:rPr lang="en-US" b="1" dirty="0" smtClean="0"/>
              <a:t>-  </a:t>
            </a:r>
            <a:r>
              <a:rPr lang="th-TH" b="1" dirty="0" smtClean="0"/>
              <a:t>เมื่อเปลี่ยนแหล่งวัสดุ</a:t>
            </a:r>
            <a:endParaRPr lang="en-US" b="1" dirty="0"/>
          </a:p>
        </p:txBody>
      </p:sp>
      <p:sp>
        <p:nvSpPr>
          <p:cNvPr id="4" name="ชื่อเรื่อง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1"/>
          </a:solidFill>
          <a:ln w="38100" cmpd="sng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การเก็บตัวอย่างเพื่อนำมาทดสอบในห้องปฏิบัติการ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500174"/>
            <a:ext cx="7162800" cy="5200650"/>
          </a:xfrm>
          <a:prstGeom prst="rect">
            <a:avLst/>
          </a:prstGeom>
          <a:gradFill>
            <a:gsLst>
              <a:gs pos="0">
                <a:srgbClr xmlns:mc="http://schemas.openxmlformats.org/markup-compatibility/2006" xmlns:a14="http://schemas.microsoft.com/office/drawing/2010/main" val="FFEFD1" mc:Ignorable=""/>
              </a:gs>
              <a:gs pos="64999">
                <a:srgbClr xmlns:mc="http://schemas.openxmlformats.org/markup-compatibility/2006" xmlns:a14="http://schemas.microsoft.com/office/drawing/2010/main" val="F0EBD5" mc:Ignorable=""/>
              </a:gs>
              <a:gs pos="100000">
                <a:srgbClr xmlns:mc="http://schemas.openxmlformats.org/markup-compatibility/2006" xmlns:a14="http://schemas.microsoft.com/office/drawing/2010/main" val="D1C39F" mc:Ignorable=""/>
              </a:gs>
            </a:gsLst>
            <a:lin ang="5400000" scaled="0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3" name="ชื่อเรื่อง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chemeClr val="accent1"/>
          </a:solidFill>
          <a:ln w="38100" cmpd="sng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การเก็บตัวอย่างเพื่อนำมาทดสอบในห้องปฏิบัติการ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428736"/>
            <a:ext cx="7786742" cy="5231374"/>
          </a:xfrm>
          <a:prstGeom prst="rect">
            <a:avLst/>
          </a:prstGeom>
          <a:gradFill>
            <a:gsLst>
              <a:gs pos="0">
                <a:srgbClr xmlns:mc="http://schemas.openxmlformats.org/markup-compatibility/2006" xmlns:a14="http://schemas.microsoft.com/office/drawing/2010/main" val="FFEFD1" mc:Ignorable=""/>
              </a:gs>
              <a:gs pos="64999">
                <a:srgbClr xmlns:mc="http://schemas.openxmlformats.org/markup-compatibility/2006" xmlns:a14="http://schemas.microsoft.com/office/drawing/2010/main" val="F0EBD5" mc:Ignorable=""/>
              </a:gs>
              <a:gs pos="100000">
                <a:srgbClr xmlns:mc="http://schemas.openxmlformats.org/markup-compatibility/2006" xmlns:a14="http://schemas.microsoft.com/office/drawing/2010/main" val="D1C39F" mc:Ignorable=""/>
              </a:gs>
            </a:gsLst>
            <a:lin ang="5400000" scaled="0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3" name="ชื่อเรื่อง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chemeClr val="accent1"/>
          </a:solidFill>
          <a:ln w="38100" cmpd="sng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การเก็บตัวอย่างเพื่อนำมาทดสอบในห้องปฏิบัติการ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571612"/>
            <a:ext cx="6629400" cy="4752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3" name="ชื่อเรื่อง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chemeClr val="accent1"/>
          </a:solidFill>
          <a:ln w="38100" cmpd="sng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การเก็บตัวอย่างเพื่อนำมาทดสอบในห้องปฏิบัติการ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ชื่อเรื่อง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1"/>
          </a:solidFill>
          <a:ln w="38100" cmpd="sng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การบดอัดดิน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85804" y="1600200"/>
            <a:ext cx="8229600" cy="4525963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th-TH" b="1" u="sng" dirty="0" smtClean="0"/>
              <a:t>การบดอัดดินในห้องทดสอบ</a:t>
            </a:r>
            <a:endParaRPr lang="th-TH" dirty="0" smtClean="0"/>
          </a:p>
          <a:p>
            <a:pPr marL="514350" indent="-514350">
              <a:buNone/>
            </a:pPr>
            <a:r>
              <a:rPr lang="th-TH" b="1" dirty="0" smtClean="0"/>
              <a:t>  </a:t>
            </a:r>
            <a:r>
              <a:rPr lang="th-TH" dirty="0" smtClean="0"/>
              <a:t>- </a:t>
            </a:r>
            <a:r>
              <a:rPr lang="th-TH" b="1" dirty="0" smtClean="0"/>
              <a:t>ดินที่มีความเชื่อมแน่น </a:t>
            </a:r>
            <a:r>
              <a:rPr lang="en-US" sz="2400" dirty="0" smtClean="0"/>
              <a:t>(Cohesive Soil) </a:t>
            </a:r>
            <a:r>
              <a:rPr lang="th-TH" dirty="0" smtClean="0"/>
              <a:t>จะทดสอบหาความสัมพันธ์ระหว่าง</a:t>
            </a:r>
            <a:r>
              <a:rPr lang="en-US" dirty="0" smtClean="0"/>
              <a:t> </a:t>
            </a:r>
            <a:r>
              <a:rPr lang="en-US" sz="2400" dirty="0" smtClean="0"/>
              <a:t>Dry Density </a:t>
            </a:r>
            <a:r>
              <a:rPr lang="th-TH" dirty="0" smtClean="0"/>
              <a:t>กับปริมาณน้ำในดินของมวลดิน ภายใต้พลังงานจำนวนหนึ่งโดยการทดสอบ </a:t>
            </a:r>
            <a:r>
              <a:rPr lang="en-US" sz="2400" dirty="0" smtClean="0"/>
              <a:t>Compaction Test</a:t>
            </a:r>
            <a:endParaRPr lang="th-TH" sz="2400" dirty="0" smtClean="0"/>
          </a:p>
          <a:p>
            <a:pPr marL="514350" indent="-514350">
              <a:buNone/>
            </a:pPr>
            <a:r>
              <a:rPr lang="th-TH" b="1" dirty="0" smtClean="0"/>
              <a:t>  </a:t>
            </a:r>
            <a:r>
              <a:rPr lang="th-TH" dirty="0" smtClean="0"/>
              <a:t>- </a:t>
            </a:r>
            <a:r>
              <a:rPr lang="th-TH" b="1" dirty="0" smtClean="0"/>
              <a:t>ดินที่ไม่มีความเชื่อมแน่น </a:t>
            </a:r>
            <a:r>
              <a:rPr lang="en-US" sz="2400" dirty="0" smtClean="0"/>
              <a:t>(</a:t>
            </a:r>
            <a:r>
              <a:rPr lang="en-US" sz="2400" dirty="0" err="1" smtClean="0"/>
              <a:t>Cohesiveless</a:t>
            </a:r>
            <a:r>
              <a:rPr lang="en-US" sz="2400" dirty="0" smtClean="0"/>
              <a:t> Soil) </a:t>
            </a:r>
            <a:r>
              <a:rPr lang="th-TH" dirty="0" smtClean="0"/>
              <a:t>จะทดสอบหาความหนาแน่นสูงสุดโดยการทดสอบ </a:t>
            </a:r>
            <a:r>
              <a:rPr lang="en-US" sz="2400" dirty="0" smtClean="0"/>
              <a:t>Relative Density Test</a:t>
            </a:r>
            <a:endParaRPr lang="th-TH" sz="2400" b="1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ชื่อเรื่อง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1"/>
          </a:solidFill>
          <a:ln w="38100" cmpd="sng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การบดอัดดิน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th-TH" dirty="0" smtClean="0"/>
              <a:t>     มาตรฐาน</a:t>
            </a:r>
            <a:r>
              <a:rPr lang="th-TH" b="1" u="sng" dirty="0" smtClean="0"/>
              <a:t>การบดอัดดินในห้องทดสอบ</a:t>
            </a:r>
            <a:endParaRPr lang="th-TH" dirty="0" smtClean="0"/>
          </a:p>
          <a:p>
            <a:pPr marL="514350" indent="-514350">
              <a:buNone/>
            </a:pPr>
            <a:r>
              <a:rPr lang="th-TH" b="1" dirty="0" smtClean="0"/>
              <a:t>    </a:t>
            </a:r>
            <a:r>
              <a:rPr lang="th-TH" dirty="0" smtClean="0"/>
              <a:t>- การบดอัดแบบมาตรฐาน </a:t>
            </a:r>
            <a:r>
              <a:rPr lang="en-US" sz="2400" dirty="0" smtClean="0"/>
              <a:t>(Standard Proctor Test) </a:t>
            </a:r>
          </a:p>
          <a:p>
            <a:pPr marL="514350" indent="-514350">
              <a:buNone/>
            </a:pPr>
            <a:r>
              <a:rPr lang="en-US" sz="2400" dirty="0" smtClean="0"/>
              <a:t>         ASTM D-698  (12,400 ft-lb/ft</a:t>
            </a:r>
            <a:r>
              <a:rPr lang="en-US" sz="2400" baseline="30000" dirty="0" smtClean="0"/>
              <a:t>3</a:t>
            </a:r>
            <a:r>
              <a:rPr lang="en-US" sz="2400" dirty="0" smtClean="0"/>
              <a:t>)</a:t>
            </a:r>
          </a:p>
          <a:p>
            <a:pPr marL="514350" indent="-514350">
              <a:buNone/>
            </a:pPr>
            <a:r>
              <a:rPr lang="en-US" b="1" dirty="0" smtClean="0"/>
              <a:t>    </a:t>
            </a:r>
            <a:r>
              <a:rPr lang="th-TH" dirty="0" smtClean="0"/>
              <a:t>- การบดอัดแบบสูงกว่ามาตรฐาน </a:t>
            </a:r>
            <a:r>
              <a:rPr lang="en-US" sz="2400" dirty="0" smtClean="0"/>
              <a:t>(Modified Proctor Test) </a:t>
            </a:r>
          </a:p>
          <a:p>
            <a:pPr marL="514350" indent="-514350">
              <a:buNone/>
            </a:pPr>
            <a:r>
              <a:rPr lang="en-US" sz="2400" dirty="0" smtClean="0"/>
              <a:t>         ASTM D-1557  (56,000 ft-lb/ft</a:t>
            </a:r>
            <a:r>
              <a:rPr lang="en-US" sz="2400" baseline="30000" dirty="0" smtClean="0"/>
              <a:t>3</a:t>
            </a:r>
            <a:r>
              <a:rPr lang="en-US" sz="2400" dirty="0" smtClean="0"/>
              <a:t>)</a:t>
            </a:r>
          </a:p>
          <a:p>
            <a:pPr marL="514350" indent="-514350">
              <a:buNone/>
            </a:pPr>
            <a:endParaRPr lang="en-US" b="1" dirty="0" smtClean="0"/>
          </a:p>
          <a:p>
            <a:pPr marL="514350" indent="-514350">
              <a:buNone/>
            </a:pPr>
            <a:endParaRPr lang="th-TH" b="1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ชื่อเรื่อง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1"/>
          </a:solidFill>
          <a:ln w="38100" cmpd="sng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การบดอัดดิน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00034" y="2500306"/>
          <a:ext cx="8215368" cy="248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1570"/>
                <a:gridCol w="1285884"/>
                <a:gridCol w="1357322"/>
                <a:gridCol w="714380"/>
                <a:gridCol w="1214446"/>
                <a:gridCol w="1143008"/>
                <a:gridCol w="1428758"/>
              </a:tblGrid>
              <a:tr h="64294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TEST</a:t>
                      </a:r>
                      <a:endParaRPr lang="th-TH" dirty="0"/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Mold Size</a:t>
                      </a:r>
                      <a:endParaRPr lang="th-TH" dirty="0"/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Wt.</a:t>
                      </a:r>
                      <a:r>
                        <a:rPr lang="en-US" baseline="0" dirty="0" smtClean="0"/>
                        <a:t> of Hammer(lb)</a:t>
                      </a:r>
                      <a:endParaRPr lang="th-TH" dirty="0"/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layer</a:t>
                      </a:r>
                      <a:endParaRPr lang="th-TH" dirty="0"/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Height of Drop (in)</a:t>
                      </a:r>
                      <a:endParaRPr lang="th-TH" dirty="0"/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Blows Per Layer</a:t>
                      </a:r>
                      <a:endParaRPr lang="th-TH" dirty="0"/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Energy /Vol.</a:t>
                      </a:r>
                    </a:p>
                    <a:p>
                      <a:pPr algn="ctr"/>
                      <a:r>
                        <a:rPr lang="en-US" dirty="0" smtClean="0"/>
                        <a:t>(ft-lb/ft</a:t>
                      </a:r>
                      <a:r>
                        <a:rPr lang="en-US" baseline="30000" dirty="0" smtClean="0"/>
                        <a:t>3</a:t>
                      </a:r>
                      <a:r>
                        <a:rPr lang="en-US" dirty="0" smtClean="0"/>
                        <a:t>)</a:t>
                      </a:r>
                      <a:endParaRPr lang="th-TH" dirty="0"/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92028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Standard</a:t>
                      </a:r>
                    </a:p>
                    <a:p>
                      <a:pPr algn="ctr"/>
                      <a:r>
                        <a:rPr lang="en-US" dirty="0" smtClean="0"/>
                        <a:t>Proctor</a:t>
                      </a:r>
                      <a:endParaRPr lang="th-TH" dirty="0"/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Ø4.0’’x4.6’’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Ø6.0’’x5.0’’</a:t>
                      </a:r>
                    </a:p>
                    <a:p>
                      <a:endParaRPr lang="th-TH" dirty="0"/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5.5</a:t>
                      </a:r>
                    </a:p>
                    <a:p>
                      <a:pPr algn="ctr"/>
                      <a:r>
                        <a:rPr lang="en-US" dirty="0" smtClean="0"/>
                        <a:t>5.5</a:t>
                      </a:r>
                      <a:endParaRPr lang="th-TH" dirty="0"/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</a:p>
                    <a:p>
                      <a:pPr algn="ctr"/>
                      <a:r>
                        <a:rPr lang="en-US" dirty="0" smtClean="0"/>
                        <a:t>3</a:t>
                      </a:r>
                      <a:endParaRPr lang="th-TH" dirty="0"/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</a:t>
                      </a:r>
                    </a:p>
                    <a:p>
                      <a:pPr algn="ctr"/>
                      <a:r>
                        <a:rPr lang="en-US" dirty="0" smtClean="0"/>
                        <a:t>12</a:t>
                      </a:r>
                      <a:endParaRPr lang="th-TH" dirty="0"/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25</a:t>
                      </a:r>
                    </a:p>
                    <a:p>
                      <a:pPr algn="ctr"/>
                      <a:r>
                        <a:rPr lang="en-US" dirty="0" smtClean="0"/>
                        <a:t>56</a:t>
                      </a:r>
                      <a:endParaRPr lang="th-TH" dirty="0"/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12,400</a:t>
                      </a:r>
                    </a:p>
                    <a:p>
                      <a:pPr algn="ctr"/>
                      <a:r>
                        <a:rPr lang="en-US" dirty="0" smtClean="0"/>
                        <a:t>12,400</a:t>
                      </a:r>
                      <a:endParaRPr lang="th-TH" dirty="0"/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92028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Modified</a:t>
                      </a:r>
                    </a:p>
                    <a:p>
                      <a:pPr algn="ctr"/>
                      <a:r>
                        <a:rPr lang="en-US" dirty="0" smtClean="0"/>
                        <a:t>Proctor</a:t>
                      </a:r>
                      <a:endParaRPr lang="th-TH" dirty="0"/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Ø4.0’’x4.6’’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Ø6.0’’x5.0’’</a:t>
                      </a:r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10.0</a:t>
                      </a:r>
                    </a:p>
                    <a:p>
                      <a:pPr algn="ctr"/>
                      <a:r>
                        <a:rPr lang="en-US" dirty="0" smtClean="0"/>
                        <a:t>10.0</a:t>
                      </a:r>
                      <a:endParaRPr lang="th-TH" dirty="0"/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</a:p>
                    <a:p>
                      <a:pPr algn="ctr"/>
                      <a:r>
                        <a:rPr lang="en-US" dirty="0" smtClean="0"/>
                        <a:t>5</a:t>
                      </a:r>
                      <a:endParaRPr lang="th-TH" dirty="0"/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18</a:t>
                      </a:r>
                    </a:p>
                    <a:p>
                      <a:pPr algn="ctr"/>
                      <a:r>
                        <a:rPr lang="en-US" dirty="0" smtClean="0"/>
                        <a:t>18</a:t>
                      </a:r>
                      <a:endParaRPr lang="th-TH" dirty="0"/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25</a:t>
                      </a:r>
                    </a:p>
                    <a:p>
                      <a:pPr algn="ctr"/>
                      <a:r>
                        <a:rPr lang="en-US" dirty="0" smtClean="0"/>
                        <a:t>56</a:t>
                      </a:r>
                      <a:endParaRPr lang="th-TH" dirty="0"/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56,000</a:t>
                      </a:r>
                    </a:p>
                    <a:p>
                      <a:pPr algn="ctr"/>
                      <a:r>
                        <a:rPr lang="en-US" dirty="0" smtClean="0"/>
                        <a:t>56,000</a:t>
                      </a:r>
                      <a:endParaRPr lang="th-TH" dirty="0"/>
                    </a:p>
                  </a:txBody>
                  <a:tcPr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71472" y="1785926"/>
            <a:ext cx="8143932" cy="461665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</a:gradFill>
        </p:spPr>
        <p:txBody>
          <a:bodyPr wrap="square" rtlCol="0">
            <a:spAutoFit/>
          </a:bodyPr>
          <a:lstStyle/>
          <a:p>
            <a:pPr algn="ctr"/>
            <a:r>
              <a:rPr lang="th-TH" sz="2400" b="1" dirty="0" smtClean="0"/>
              <a:t>ตารางเปรียบเทียบอุปกรณ์และพลังงานที่ใช้ในการทดสอบการบดอัดดิน</a:t>
            </a:r>
            <a:endParaRPr lang="th-TH" sz="24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ชื่อเรื่อง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chemeClr val="accent1"/>
          </a:solidFill>
          <a:ln w="38100" cmpd="sng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การบดอัดดิน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500174"/>
            <a:ext cx="6643734" cy="5002211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xmlns:mc="http://schemas.openxmlformats.org/markup-compatibility/2006" xmlns:a14="http://schemas.microsoft.com/office/drawing/2010/main" val="1F497D" mc:Ignorable=""/>
      </a:dk2>
      <a:lt2>
        <a:srgbClr xmlns:mc="http://schemas.openxmlformats.org/markup-compatibility/2006" xmlns:a14="http://schemas.microsoft.com/office/drawing/2010/main" val="EEECE1" mc:Ignorable=""/>
      </a:lt2>
      <a:accent1>
        <a:srgbClr xmlns:mc="http://schemas.openxmlformats.org/markup-compatibility/2006" xmlns:a14="http://schemas.microsoft.com/office/drawing/2010/main" val="4F81BD" mc:Ignorable=""/>
      </a:accent1>
      <a:accent2>
        <a:srgbClr xmlns:mc="http://schemas.openxmlformats.org/markup-compatibility/2006" xmlns:a14="http://schemas.microsoft.com/office/drawing/2010/main" val="C0504D" mc:Ignorable=""/>
      </a:accent2>
      <a:accent3>
        <a:srgbClr xmlns:mc="http://schemas.openxmlformats.org/markup-compatibility/2006" xmlns:a14="http://schemas.microsoft.com/office/drawing/2010/main" val="9BBB59" mc:Ignorable=""/>
      </a:accent3>
      <a:accent4>
        <a:srgbClr xmlns:mc="http://schemas.openxmlformats.org/markup-compatibility/2006" xmlns:a14="http://schemas.microsoft.com/office/drawing/2010/main" val="8064A2" mc:Ignorable=""/>
      </a:accent4>
      <a:accent5>
        <a:srgbClr xmlns:mc="http://schemas.openxmlformats.org/markup-compatibility/2006" xmlns:a14="http://schemas.microsoft.com/office/drawing/2010/main" val="4BACC6" mc:Ignorable=""/>
      </a:accent5>
      <a:accent6>
        <a:srgbClr xmlns:mc="http://schemas.openxmlformats.org/markup-compatibility/2006" xmlns:a14="http://schemas.microsoft.com/office/drawing/2010/main" val="F79646" mc:Ignorable=""/>
      </a:accent6>
      <a:hlink>
        <a:srgbClr xmlns:mc="http://schemas.openxmlformats.org/markup-compatibility/2006" xmlns:a14="http://schemas.microsoft.com/office/drawing/2010/main" val="0000FF" mc:Ignorable=""/>
      </a:hlink>
      <a:folHlink>
        <a:srgbClr xmlns:mc="http://schemas.openxmlformats.org/markup-compatibility/2006" xmlns:a14="http://schemas.microsoft.com/office/drawing/2010/main" val="800080" mc:Ignorable="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xmlns:mc="http://schemas.openxmlformats.org/markup-compatibility/2006" xmlns:a14="http://schemas.microsoft.com/office/drawing/2010/main" val="000000" mc:Ignorable="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xmlns:mc="http://schemas.openxmlformats.org/markup-compatibility/2006" xmlns:a14="http://schemas.microsoft.com/office/drawing/2010/main" val="000000" mc:Ignorable="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xmlns:mc="http://schemas.openxmlformats.org/markup-compatibility/2006" xmlns:a14="http://schemas.microsoft.com/office/drawing/2010/main" val="000000" mc:Ignorable="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xmlns:mc="http://schemas.openxmlformats.org/markup-compatibility/2006" xmlns:a14="http://schemas.microsoft.com/office/drawing/2010/main" val="1F497D" mc:Ignorable=""/>
      </a:dk2>
      <a:lt2>
        <a:srgbClr xmlns:mc="http://schemas.openxmlformats.org/markup-compatibility/2006" xmlns:a14="http://schemas.microsoft.com/office/drawing/2010/main" val="EEECE1" mc:Ignorable=""/>
      </a:lt2>
      <a:accent1>
        <a:srgbClr xmlns:mc="http://schemas.openxmlformats.org/markup-compatibility/2006" xmlns:a14="http://schemas.microsoft.com/office/drawing/2010/main" val="4F81BD" mc:Ignorable=""/>
      </a:accent1>
      <a:accent2>
        <a:srgbClr xmlns:mc="http://schemas.openxmlformats.org/markup-compatibility/2006" xmlns:a14="http://schemas.microsoft.com/office/drawing/2010/main" val="C0504D" mc:Ignorable=""/>
      </a:accent2>
      <a:accent3>
        <a:srgbClr xmlns:mc="http://schemas.openxmlformats.org/markup-compatibility/2006" xmlns:a14="http://schemas.microsoft.com/office/drawing/2010/main" val="9BBB59" mc:Ignorable=""/>
      </a:accent3>
      <a:accent4>
        <a:srgbClr xmlns:mc="http://schemas.openxmlformats.org/markup-compatibility/2006" xmlns:a14="http://schemas.microsoft.com/office/drawing/2010/main" val="8064A2" mc:Ignorable=""/>
      </a:accent4>
      <a:accent5>
        <a:srgbClr xmlns:mc="http://schemas.openxmlformats.org/markup-compatibility/2006" xmlns:a14="http://schemas.microsoft.com/office/drawing/2010/main" val="4BACC6" mc:Ignorable=""/>
      </a:accent5>
      <a:accent6>
        <a:srgbClr xmlns:mc="http://schemas.openxmlformats.org/markup-compatibility/2006" xmlns:a14="http://schemas.microsoft.com/office/drawing/2010/main" val="F79646" mc:Ignorable=""/>
      </a:accent6>
      <a:hlink>
        <a:srgbClr xmlns:mc="http://schemas.openxmlformats.org/markup-compatibility/2006" xmlns:a14="http://schemas.microsoft.com/office/drawing/2010/main" val="0000FF" mc:Ignorable=""/>
      </a:hlink>
      <a:folHlink>
        <a:srgbClr xmlns:mc="http://schemas.openxmlformats.org/markup-compatibility/2006" xmlns:a14="http://schemas.microsoft.com/office/drawing/2010/main" val="800080" mc:Ignorable="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xmlns:mc="http://schemas.openxmlformats.org/markup-compatibility/2006" xmlns:a14="http://schemas.microsoft.com/office/drawing/2010/main" val="000000" mc:Ignorable="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xmlns:mc="http://schemas.openxmlformats.org/markup-compatibility/2006" xmlns:a14="http://schemas.microsoft.com/office/drawing/2010/main" val="000000" mc:Ignorable="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xmlns:mc="http://schemas.openxmlformats.org/markup-compatibility/2006" xmlns:a14="http://schemas.microsoft.com/office/drawing/2010/main" val="000000" mc:Ignorable="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713</TotalTime>
  <Words>2112</Words>
  <Application>Microsoft Office PowerPoint</Application>
  <PresentationFormat>On-screen Show (4:3)</PresentationFormat>
  <Paragraphs>212</Paragraphs>
  <Slides>53</Slides>
  <Notes>8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4" baseType="lpstr">
      <vt:lpstr>ชุดรูปแบบของ Office</vt:lpstr>
      <vt:lpstr>การบดอัดดิน</vt:lpstr>
      <vt:lpstr>การบดอัดดิน</vt:lpstr>
      <vt:lpstr>การบดอัดดิน</vt:lpstr>
      <vt:lpstr>การบดอัดดิน</vt:lpstr>
      <vt:lpstr>การบดอัดดิน</vt:lpstr>
      <vt:lpstr>การบดอัดดิน</vt:lpstr>
      <vt:lpstr>การบดอัดดิน</vt:lpstr>
      <vt:lpstr>การบดอัดดิน</vt:lpstr>
      <vt:lpstr>การบดอัดดิน</vt:lpstr>
      <vt:lpstr>การบดอัดดิน</vt:lpstr>
      <vt:lpstr>การบดอัดดิน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การทดสอบการบดอัดดิน (Compaction Test)</vt:lpstr>
      <vt:lpstr>การบดอัดดิน</vt:lpstr>
      <vt:lpstr>การบดอัดดินในสนาม</vt:lpstr>
      <vt:lpstr>PowerPoint Presentation</vt:lpstr>
      <vt:lpstr>การบดอัดดินในสนาม</vt:lpstr>
      <vt:lpstr>การจำแนกประเภทของดินโดยระบบ  Unified</vt:lpstr>
      <vt:lpstr>การบดอัดดินในสนาม</vt:lpstr>
      <vt:lpstr>PowerPoint Presentation</vt:lpstr>
      <vt:lpstr>PowerPoint Presentation</vt:lpstr>
      <vt:lpstr>การหาความหนาแน่นของดินในสนาม  (Field Density Test) ASTM D 1556</vt:lpstr>
      <vt:lpstr>การหาความหนาแน่นของดินในสนาม  (Field Density Test) ASTM D 1556</vt:lpstr>
      <vt:lpstr>การหาความหนาแน่นของดินในสนาม  (Field Density Test) ASTM D 1556</vt:lpstr>
      <vt:lpstr>การหาความหนาแน่นของดินในสนาม  (Field Density Test) ASTM D 1556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การหาความหนาแน่นของดินในสนาม  (Field Density Test) ASTM D 1556</vt:lpstr>
      <vt:lpstr>การหาความหนาแน่นของดินในสนาม  (Field Density Test) ASTM D 1556</vt:lpstr>
      <vt:lpstr>การหาความหนาแน่นของดินในสนาม  (Field Density Test) ASTM D 1556</vt:lpstr>
      <vt:lpstr>PowerPoint Presentation</vt:lpstr>
      <vt:lpstr>การหาความหนาแน่นของดินในสนาม  (Field Density Test) ASTM D 1556</vt:lpstr>
      <vt:lpstr>การบดอัดดิน</vt:lpstr>
      <vt:lpstr>การเก็บตัวอย่างเพื่อนำมาทดสอบในห้องปฏิบัติการ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ภาพนิ่ง 1</dc:title>
  <dc:creator>Boy</dc:creator>
  <cp:lastModifiedBy>อินทพงษ์ สุพรรณสืบ</cp:lastModifiedBy>
  <cp:revision>129</cp:revision>
  <dcterms:created xsi:type="dcterms:W3CDTF">2016-04-25T15:41:39Z</dcterms:created>
  <dcterms:modified xsi:type="dcterms:W3CDTF">2016-07-04T02:56:57Z</dcterms:modified>
</cp:coreProperties>
</file>