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19"/>
  </p:handoutMasterIdLst>
  <p:sldIdLst>
    <p:sldId id="256" r:id="rId2"/>
    <p:sldId id="381" r:id="rId3"/>
    <p:sldId id="291" r:id="rId4"/>
    <p:sldId id="368" r:id="rId5"/>
    <p:sldId id="292" r:id="rId6"/>
    <p:sldId id="294" r:id="rId7"/>
    <p:sldId id="344" r:id="rId8"/>
    <p:sldId id="293" r:id="rId9"/>
    <p:sldId id="295" r:id="rId10"/>
    <p:sldId id="296" r:id="rId11"/>
    <p:sldId id="395" r:id="rId12"/>
    <p:sldId id="396" r:id="rId13"/>
    <p:sldId id="399" r:id="rId14"/>
    <p:sldId id="398" r:id="rId15"/>
    <p:sldId id="397" r:id="rId16"/>
    <p:sldId id="400" r:id="rId17"/>
    <p:sldId id="401" r:id="rId18"/>
    <p:sldId id="402" r:id="rId19"/>
    <p:sldId id="403" r:id="rId20"/>
    <p:sldId id="404" r:id="rId21"/>
    <p:sldId id="335" r:id="rId22"/>
    <p:sldId id="336" r:id="rId23"/>
    <p:sldId id="337" r:id="rId24"/>
    <p:sldId id="338" r:id="rId25"/>
    <p:sldId id="339" r:id="rId26"/>
    <p:sldId id="340" r:id="rId27"/>
    <p:sldId id="341" r:id="rId28"/>
    <p:sldId id="342" r:id="rId29"/>
    <p:sldId id="343" r:id="rId30"/>
    <p:sldId id="345" r:id="rId31"/>
    <p:sldId id="322" r:id="rId32"/>
    <p:sldId id="323" r:id="rId33"/>
    <p:sldId id="324" r:id="rId34"/>
    <p:sldId id="325" r:id="rId35"/>
    <p:sldId id="321" r:id="rId36"/>
    <p:sldId id="350" r:id="rId37"/>
    <p:sldId id="351" r:id="rId38"/>
    <p:sldId id="352" r:id="rId39"/>
    <p:sldId id="353" r:id="rId40"/>
    <p:sldId id="354" r:id="rId41"/>
    <p:sldId id="355" r:id="rId42"/>
    <p:sldId id="356" r:id="rId43"/>
    <p:sldId id="357" r:id="rId44"/>
    <p:sldId id="358" r:id="rId45"/>
    <p:sldId id="359" r:id="rId46"/>
    <p:sldId id="360" r:id="rId47"/>
    <p:sldId id="361" r:id="rId48"/>
    <p:sldId id="362" r:id="rId49"/>
    <p:sldId id="363" r:id="rId50"/>
    <p:sldId id="364" r:id="rId51"/>
    <p:sldId id="365" r:id="rId52"/>
    <p:sldId id="366" r:id="rId53"/>
    <p:sldId id="367" r:id="rId54"/>
    <p:sldId id="303" r:id="rId55"/>
    <p:sldId id="304" r:id="rId56"/>
    <p:sldId id="369" r:id="rId57"/>
    <p:sldId id="317" r:id="rId58"/>
    <p:sldId id="318" r:id="rId59"/>
    <p:sldId id="319" r:id="rId60"/>
    <p:sldId id="320" r:id="rId61"/>
    <p:sldId id="348" r:id="rId62"/>
    <p:sldId id="440" r:id="rId63"/>
    <p:sldId id="372" r:id="rId64"/>
    <p:sldId id="373" r:id="rId65"/>
    <p:sldId id="374" r:id="rId66"/>
    <p:sldId id="394" r:id="rId67"/>
    <p:sldId id="377" r:id="rId68"/>
    <p:sldId id="305" r:id="rId69"/>
    <p:sldId id="306" r:id="rId70"/>
    <p:sldId id="307" r:id="rId71"/>
    <p:sldId id="310" r:id="rId72"/>
    <p:sldId id="311" r:id="rId73"/>
    <p:sldId id="375" r:id="rId74"/>
    <p:sldId id="376" r:id="rId75"/>
    <p:sldId id="260" r:id="rId76"/>
    <p:sldId id="312" r:id="rId77"/>
    <p:sldId id="313" r:id="rId78"/>
    <p:sldId id="314" r:id="rId79"/>
    <p:sldId id="315" r:id="rId80"/>
    <p:sldId id="425" r:id="rId81"/>
    <p:sldId id="426" r:id="rId82"/>
    <p:sldId id="427" r:id="rId83"/>
    <p:sldId id="428" r:id="rId84"/>
    <p:sldId id="429" r:id="rId85"/>
    <p:sldId id="430" r:id="rId86"/>
    <p:sldId id="431" r:id="rId87"/>
    <p:sldId id="432" r:id="rId88"/>
    <p:sldId id="433" r:id="rId89"/>
    <p:sldId id="434" r:id="rId90"/>
    <p:sldId id="435" r:id="rId91"/>
    <p:sldId id="436" r:id="rId92"/>
    <p:sldId id="437" r:id="rId93"/>
    <p:sldId id="438" r:id="rId94"/>
    <p:sldId id="439" r:id="rId95"/>
    <p:sldId id="326" r:id="rId96"/>
    <p:sldId id="327" r:id="rId97"/>
    <p:sldId id="328" r:id="rId98"/>
    <p:sldId id="329" r:id="rId99"/>
    <p:sldId id="330" r:id="rId100"/>
    <p:sldId id="331" r:id="rId101"/>
    <p:sldId id="332" r:id="rId102"/>
    <p:sldId id="382" r:id="rId103"/>
    <p:sldId id="384" r:id="rId104"/>
    <p:sldId id="383" r:id="rId105"/>
    <p:sldId id="385" r:id="rId106"/>
    <p:sldId id="388" r:id="rId107"/>
    <p:sldId id="421" r:id="rId108"/>
    <p:sldId id="389" r:id="rId109"/>
    <p:sldId id="390" r:id="rId110"/>
    <p:sldId id="391" r:id="rId111"/>
    <p:sldId id="422" r:id="rId112"/>
    <p:sldId id="423" r:id="rId113"/>
    <p:sldId id="393" r:id="rId114"/>
    <p:sldId id="424" r:id="rId115"/>
    <p:sldId id="288" r:id="rId116"/>
    <p:sldId id="333" r:id="rId117"/>
    <p:sldId id="276" r:id="rId118"/>
  </p:sldIdLst>
  <p:sldSz cx="9144000" cy="6858000" type="screen4x3"/>
  <p:notesSz cx="7102475" cy="89916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xmlns:mc="http://schemas.openxmlformats.org/markup-compatibility/2006" xmlns:a14="http://schemas.microsoft.com/office/drawing/2010/main" val="5A9BE2" mc:Ignorable="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718" autoAdjust="0"/>
  </p:normalViewPr>
  <p:slideViewPr>
    <p:cSldViewPr>
      <p:cViewPr>
        <p:scale>
          <a:sx n="80" d="100"/>
          <a:sy n="80" d="100"/>
        </p:scale>
        <p:origin x="-2490" y="-7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4492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8163" cy="4492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540750"/>
            <a:ext cx="3078163" cy="4492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8540750"/>
            <a:ext cx="3078163" cy="4492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64CC93A-1420-42CE-8168-CE0C5D0A91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396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ChangeArrowheads="1"/>
          </p:cNvSpPr>
          <p:nvPr/>
        </p:nvSpPr>
        <p:spPr bwMode="gray">
          <a:xfrm>
            <a:off x="0" y="2971800"/>
            <a:ext cx="9144000" cy="9144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tint val="12549"/>
                  <a:invGamma/>
                  <a:alpha val="0"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381000" y="319088"/>
            <a:ext cx="1371600" cy="519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2800" b="1" smtClean="0">
                <a:latin typeface="Verdana" pitchFamily="34" charset="0"/>
              </a:rPr>
              <a:t>LOGO</a:t>
            </a:r>
          </a:p>
        </p:txBody>
      </p:sp>
      <p:sp>
        <p:nvSpPr>
          <p:cNvPr id="6" name="Rectangle 18"/>
          <p:cNvSpPr>
            <a:spLocks noChangeArrowheads="1"/>
          </p:cNvSpPr>
          <p:nvPr/>
        </p:nvSpPr>
        <p:spPr bwMode="gray">
          <a:xfrm>
            <a:off x="0" y="2895600"/>
            <a:ext cx="8229600" cy="914400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shade val="46275"/>
                  <a:invGamma/>
                  <a:alpha val="0"/>
                </a:schemeClr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1905000" y="5410200"/>
            <a:ext cx="51816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600"/>
            </a:lvl1pPr>
          </a:lstStyle>
          <a:p>
            <a:pPr lvl="0"/>
            <a:r>
              <a:rPr lang="th-TH" noProof="0" smtClean="0"/>
              <a:t>คลิกเพื่อแก้ไขลักษณะชื่อเรื่องรองต้นแบบ</a:t>
            </a:r>
            <a:endParaRPr lang="en-US" noProof="0" smtClean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0"/>
            <a:ext cx="7924800" cy="685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th-TH" noProof="0" smtClean="0"/>
              <a:t>คลิกเพื่อแก้ไขลักษณะชื่อเรื่องต้นแบบ</a:t>
            </a:r>
            <a:endParaRPr lang="en-US" noProof="0" smtClean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0" y="6477000"/>
            <a:ext cx="2133600" cy="244475"/>
          </a:xfr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28600" y="6477000"/>
            <a:ext cx="2895600" cy="244475"/>
          </a:xfrm>
        </p:spPr>
        <p:txBody>
          <a:bodyPr/>
          <a:lstStyle>
            <a:lvl1pPr algn="ct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77000"/>
            <a:ext cx="2133600" cy="244475"/>
          </a:xfrm>
        </p:spPr>
        <p:txBody>
          <a:bodyPr/>
          <a:lstStyle>
            <a:lvl1pPr>
              <a:defRPr sz="1200" b="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fld id="{C5BC1E76-4DBC-40F1-8C29-20F88ED1A8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EE739-59AB-4186-A28E-DFC99686A8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547688"/>
            <a:ext cx="2057400" cy="588327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547688"/>
            <a:ext cx="6019800" cy="588327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3B962-C0EB-4625-BD95-875389F865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ชื่อเรื่องและตารา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8200" y="547688"/>
            <a:ext cx="7391400" cy="563562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ตาราง 2"/>
          <p:cNvSpPr>
            <a:spLocks noGrp="1"/>
          </p:cNvSpPr>
          <p:nvPr>
            <p:ph type="tbl" idx="1"/>
          </p:nvPr>
        </p:nvSpPr>
        <p:spPr>
          <a:xfrm>
            <a:off x="457200" y="1338263"/>
            <a:ext cx="8229600" cy="5092700"/>
          </a:xfrm>
        </p:spPr>
        <p:txBody>
          <a:bodyPr/>
          <a:lstStyle/>
          <a:p>
            <a:pPr lvl="0"/>
            <a:r>
              <a:rPr lang="th-TH" noProof="0" smtClean="0"/>
              <a:t>คลิกไอคอนเพื่อเพิ่มตาราง</a:t>
            </a:r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31712-3B5E-42AE-87EF-CB0EF6F3BD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B84B7-133E-45AC-A097-009210F322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3326F8-E39C-47AD-A0DE-0EE334825D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338263"/>
            <a:ext cx="4038600" cy="5092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338263"/>
            <a:ext cx="4038600" cy="5092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6D2C2-4809-4A9F-807B-FCD46D8A5B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10F0A4-7746-4517-9559-0B6E84C051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F2C9B-4A37-4379-A366-00DE967794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D58D75-FBFF-4983-8C53-A1AA76E664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6076E-7BBE-4885-AD0D-D2D59B677A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th-TH" noProof="0" smtClean="0"/>
              <a:t>คลิกไอคอนเพื่อเพิ่มรูปภาพ</a:t>
            </a:r>
            <a:endParaRPr lang="en-US" noProof="0" smtClean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0911D-F311-4C36-8021-3233EA4D8E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Rectangle 15"/>
          <p:cNvSpPr>
            <a:spLocks noChangeArrowheads="1"/>
          </p:cNvSpPr>
          <p:nvPr/>
        </p:nvSpPr>
        <p:spPr bwMode="gray">
          <a:xfrm>
            <a:off x="0" y="533400"/>
            <a:ext cx="9144000" cy="68580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tint val="12549"/>
                  <a:invGamma/>
                  <a:alpha val="0"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gray">
          <a:xfrm>
            <a:off x="0" y="457200"/>
            <a:ext cx="8229600" cy="685800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shade val="46275"/>
                  <a:invGamma/>
                  <a:alpha val="0"/>
                </a:schemeClr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38263"/>
            <a:ext cx="8229600" cy="509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smtClean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81800" y="269875"/>
            <a:ext cx="2133600" cy="2460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530975"/>
            <a:ext cx="2895600" cy="276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0" y="6553200"/>
            <a:ext cx="2133600" cy="254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1">
                <a:latin typeface="+mn-lt"/>
              </a:defRPr>
            </a:lvl1pPr>
          </a:lstStyle>
          <a:p>
            <a:pPr>
              <a:defRPr/>
            </a:pPr>
            <a:fld id="{FF68692F-FE75-49A3-BEA0-3252E6B84E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838200" y="547688"/>
            <a:ext cx="73914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คลิกเพื่อแก้ไขลักษณะชื่อเรื่องต้นแบบ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12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th-TH" sz="2800" dirty="0" smtClean="0"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การแปลข้อมูลการสำรวจชั้นดินและการนำไปใช้</a:t>
            </a:r>
            <a:endParaRPr lang="en-US" sz="2800" dirty="0" smtClean="0">
              <a:latin typeface="Superspace Bold" pitchFamily="2" charset="0"/>
              <a:ea typeface="Superspace Bold" pitchFamily="2" charset="0"/>
              <a:cs typeface="Superspace Bold" pitchFamily="2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791200" y="5562600"/>
            <a:ext cx="3200400" cy="381000"/>
          </a:xfrm>
        </p:spPr>
        <p:txBody>
          <a:bodyPr/>
          <a:lstStyle/>
          <a:p>
            <a:pPr eaLnBrk="1" hangingPunct="1"/>
            <a:r>
              <a:rPr lang="th-TH" sz="1800" b="0" dirty="0" smtClean="0">
                <a:solidFill>
                  <a:schemeClr val="bg1"/>
                </a:solidFill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นายเอกรัตน์ นาคะกุล</a:t>
            </a:r>
            <a:endParaRPr lang="en-US" sz="1800" b="0" dirty="0" smtClean="0">
              <a:solidFill>
                <a:schemeClr val="bg1"/>
              </a:solidFill>
              <a:latin typeface="Superspace Bold" pitchFamily="2" charset="0"/>
              <a:ea typeface="Superspace Bold" pitchFamily="2" charset="0"/>
              <a:cs typeface="Superspace Bold" pitchFamily="2" charset="0"/>
            </a:endParaRPr>
          </a:p>
        </p:txBody>
      </p:sp>
      <p:pic>
        <p:nvPicPr>
          <p:cNvPr id="3076" name="รูปภาพ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048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รูปภาพ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3600" y="5943600"/>
            <a:ext cx="2819400" cy="67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th-TH" dirty="0" smtClean="0"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การหาขนาดคละของมวลดิน</a:t>
            </a:r>
            <a:endParaRPr lang="en-US" dirty="0" smtClean="0"/>
          </a:p>
        </p:txBody>
      </p:sp>
      <p:pic>
        <p:nvPicPr>
          <p:cNvPr id="11267" name="ตัวแทนเนื้อหา 7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162800" y="1676400"/>
            <a:ext cx="1562100" cy="1381125"/>
          </a:xfrm>
        </p:spPr>
      </p:pic>
      <p:sp>
        <p:nvSpPr>
          <p:cNvPr id="4" name="ตัวแทนวันที่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pic>
        <p:nvPicPr>
          <p:cNvPr id="11271" name="รูปภาพ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6019800"/>
            <a:ext cx="3048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7800" y="5334000"/>
            <a:ext cx="3381375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4400" y="1219200"/>
            <a:ext cx="5638800" cy="4055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mtClean="0">
                <a:latin typeface="TH Chakra Petch" pitchFamily="2" charset="-34"/>
                <a:cs typeface="TH Chakra Petch" pitchFamily="2" charset="-34"/>
              </a:rPr>
              <a:t>SPT /Coarse Grain Soil</a:t>
            </a:r>
            <a:endParaRPr lang="en-US" smtClean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graphicFrame>
        <p:nvGraphicFramePr>
          <p:cNvPr id="6" name="ตัวยึดเนื้อหา 5"/>
          <p:cNvGraphicFramePr>
            <a:graphicFrameLocks noGrp="1"/>
          </p:cNvGraphicFramePr>
          <p:nvPr/>
        </p:nvGraphicFramePr>
        <p:xfrm>
          <a:off x="762000" y="1828800"/>
          <a:ext cx="7924799" cy="3474736"/>
        </p:xfrm>
        <a:graphic>
          <a:graphicData uri="http://schemas.openxmlformats.org/drawingml/2006/table">
            <a:tbl>
              <a:tblPr/>
              <a:tblGrid>
                <a:gridCol w="2287571"/>
                <a:gridCol w="2042474"/>
                <a:gridCol w="1960775"/>
                <a:gridCol w="1633979"/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bg1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N (blow/</a:t>
                      </a:r>
                      <a:r>
                        <a:rPr lang="en-US" sz="3600" dirty="0" err="1" smtClean="0">
                          <a:solidFill>
                            <a:schemeClr val="bg1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ft</a:t>
                      </a:r>
                      <a:r>
                        <a:rPr lang="en-US" sz="3600" dirty="0" smtClean="0">
                          <a:solidFill>
                            <a:schemeClr val="bg1"/>
                          </a:solidFill>
                          <a:latin typeface="AngsanaUPC" pitchFamily="18" charset="-34"/>
                          <a:cs typeface="AngsanaUPC" pitchFamily="18" charset="-34"/>
                        </a:rPr>
                        <a:t>)</a:t>
                      </a:r>
                      <a:endParaRPr lang="th-TH" sz="3600" dirty="0">
                        <a:solidFill>
                          <a:schemeClr val="bg1"/>
                        </a:solidFill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T="45724" marB="4572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FFFF" mc:Ignorable=""/>
                          </a:solidFill>
                          <a:effectLst/>
                          <a:latin typeface="Superspace Bold" pitchFamily="2" charset="0"/>
                          <a:ea typeface="Superspace Bold" pitchFamily="2" charset="0"/>
                          <a:cs typeface="Superspace Bold" pitchFamily="2" charset="0"/>
                        </a:rPr>
                        <a:t>สถานะภาพของดินทราย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FFFF" mc:Ignorable=""/>
                          </a:solidFill>
                          <a:effectLst/>
                          <a:latin typeface="Superspace Bold" pitchFamily="2" charset="0"/>
                          <a:ea typeface="Superspace Bold" pitchFamily="2" charset="0"/>
                          <a:cs typeface="Superspace Bold" pitchFamily="2" charset="0"/>
                        </a:rPr>
                        <a:t>ความหนาแน่น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xmlns:mc="http://schemas.openxmlformats.org/markup-compatibility/2006" xmlns:a14="http://schemas.microsoft.com/office/drawing/2010/main" val="FFFFFF" mc:Ignorable=""/>
                        </a:solidFill>
                        <a:effectLst/>
                        <a:latin typeface="Superspace Bold" pitchFamily="2" charset="0"/>
                        <a:ea typeface="Superspace Bold" pitchFamily="2" charset="0"/>
                        <a:cs typeface="Superspace Bold" pitchFamily="2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FFFF" mc:Ignorable=""/>
                          </a:solidFill>
                          <a:effectLst/>
                          <a:latin typeface="Superspace Bold" pitchFamily="2" charset="0"/>
                          <a:ea typeface="Superspace Bold" pitchFamily="2" charset="0"/>
                          <a:cs typeface="Superspace Bold" pitchFamily="2" charset="0"/>
                        </a:rPr>
                        <a:t>สัมพัทธ์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FFFF" mc:Ignorable=""/>
                          </a:solidFill>
                          <a:effectLst/>
                          <a:latin typeface="Adobe Arabic" pitchFamily="18" charset="-78"/>
                          <a:ea typeface="Superspace Bold" pitchFamily="2" charset="0"/>
                          <a:cs typeface="Superspace Bold" pitchFamily="2" charset="0"/>
                        </a:rPr>
                        <a:t>มุมเสียดทาน,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FFFF" mc:Ignorable=""/>
                          </a:solidFill>
                          <a:effectLst/>
                          <a:latin typeface="Adobe Arabic" pitchFamily="18" charset="-78"/>
                          <a:ea typeface="Superspace Bold" pitchFamily="2" charset="0"/>
                          <a:cs typeface="Superspace Bold" pitchFamily="2" charset="0"/>
                        </a:rPr>
                        <a:t>Ø</a:t>
                      </a:r>
                      <a:endParaRPr kumimoji="0" lang="th-TH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xmlns:mc="http://schemas.openxmlformats.org/markup-compatibility/2006" xmlns:a14="http://schemas.microsoft.com/office/drawing/2010/main" val="FFFFFF" mc:Ignorable=""/>
                        </a:solidFill>
                        <a:effectLst/>
                        <a:latin typeface="Adobe Arabic" pitchFamily="18" charset="-78"/>
                        <a:ea typeface="Superspace Bold" pitchFamily="2" charset="0"/>
                        <a:cs typeface="Superspace Bold" pitchFamily="2" charset="0"/>
                      </a:endParaRPr>
                    </a:p>
                  </a:txBody>
                  <a:tcPr marT="45724" marB="45724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15106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AngsanaUPC" pitchFamily="18" charset="-34"/>
                          <a:cs typeface="AngsanaUPC" pitchFamily="18" charset="-34"/>
                        </a:rPr>
                        <a:t>0 - 4</a:t>
                      </a:r>
                      <a:endParaRPr lang="th-TH" sz="3200" dirty="0" smtClean="0">
                        <a:latin typeface="AngsanaUPC" pitchFamily="18" charset="-34"/>
                        <a:cs typeface="AngsanaUPC" pitchFamily="18" charset="-34"/>
                      </a:endParaRPr>
                    </a:p>
                    <a:p>
                      <a:pPr algn="ctr"/>
                      <a:r>
                        <a:rPr lang="en-US" sz="3200" dirty="0" smtClean="0">
                          <a:latin typeface="AngsanaUPC" pitchFamily="18" charset="-34"/>
                          <a:cs typeface="AngsanaUPC" pitchFamily="18" charset="-34"/>
                        </a:rPr>
                        <a:t>4 -</a:t>
                      </a:r>
                      <a:r>
                        <a:rPr lang="en-US" sz="3200" baseline="0" dirty="0" smtClean="0">
                          <a:latin typeface="AngsanaUPC" pitchFamily="18" charset="-34"/>
                          <a:cs typeface="AngsanaUPC" pitchFamily="18" charset="-34"/>
                        </a:rPr>
                        <a:t>10</a:t>
                      </a:r>
                    </a:p>
                    <a:p>
                      <a:pPr algn="ctr"/>
                      <a:r>
                        <a:rPr lang="en-US" sz="3200" baseline="0" dirty="0" smtClean="0">
                          <a:latin typeface="AngsanaUPC" pitchFamily="18" charset="-34"/>
                          <a:cs typeface="AngsanaUPC" pitchFamily="18" charset="-34"/>
                        </a:rPr>
                        <a:t>10 </a:t>
                      </a:r>
                      <a:r>
                        <a:rPr lang="en-US" sz="3200" dirty="0" smtClean="0">
                          <a:latin typeface="AngsanaUPC" pitchFamily="18" charset="-34"/>
                          <a:cs typeface="AngsanaUPC" pitchFamily="18" charset="-34"/>
                        </a:rPr>
                        <a:t>- 30</a:t>
                      </a:r>
                      <a:endParaRPr lang="th-TH" sz="3200" dirty="0" smtClean="0">
                        <a:latin typeface="AngsanaUPC" pitchFamily="18" charset="-34"/>
                        <a:cs typeface="AngsanaUPC" pitchFamily="18" charset="-34"/>
                      </a:endParaRPr>
                    </a:p>
                    <a:p>
                      <a:pPr algn="ctr"/>
                      <a:r>
                        <a:rPr lang="en-US" sz="3200" dirty="0" smtClean="0">
                          <a:latin typeface="AngsanaUPC" pitchFamily="18" charset="-34"/>
                          <a:cs typeface="AngsanaUPC" pitchFamily="18" charset="-34"/>
                        </a:rPr>
                        <a:t>30 - 50</a:t>
                      </a:r>
                      <a:endParaRPr lang="th-TH" sz="3200" dirty="0" smtClean="0">
                        <a:latin typeface="AngsanaUPC" pitchFamily="18" charset="-34"/>
                        <a:cs typeface="AngsanaUPC" pitchFamily="18" charset="-34"/>
                      </a:endParaRPr>
                    </a:p>
                    <a:p>
                      <a:pPr algn="ctr"/>
                      <a:r>
                        <a:rPr lang="en-US" sz="3200" dirty="0" smtClean="0">
                          <a:latin typeface="AngsanaUPC" pitchFamily="18" charset="-34"/>
                          <a:cs typeface="AngsanaUPC" pitchFamily="18" charset="-34"/>
                        </a:rPr>
                        <a:t>&gt;50</a:t>
                      </a:r>
                      <a:endParaRPr lang="th-TH" sz="3200" dirty="0">
                        <a:latin typeface="AngsanaUPC" pitchFamily="18" charset="-34"/>
                        <a:cs typeface="AngsanaUPC" pitchFamily="18" charset="-34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CCD3E3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3366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หลวมมาก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3366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หลวม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3366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ปานกลาง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3366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แน่น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3366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แน่นมาก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CCD3E3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3366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0 – 15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3366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15 – 35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3366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35 – 65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3366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65 – 85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3366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85 - 100</a:t>
                      </a:r>
                      <a:endParaRPr kumimoji="0" lang="th-TH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xmlns:mc="http://schemas.openxmlformats.org/markup-compatibility/2006" xmlns:a14="http://schemas.microsoft.com/office/drawing/2010/main" val="003366" mc:Ignorable=""/>
                        </a:solidFill>
                        <a:effectLst/>
                        <a:latin typeface="AngsanaUPC" pitchFamily="18" charset="-34"/>
                        <a:ea typeface="Superspace Bold" pitchFamily="2" charset="0"/>
                        <a:cs typeface="AngsanaUPC" pitchFamily="18" charset="-34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CCD3E3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3366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&lt; 28.5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3366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28.5 – 30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3366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30 -36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3366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36 – 41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3366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&gt; 41</a:t>
                      </a:r>
                      <a:endParaRPr kumimoji="0" lang="th-TH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xmlns:mc="http://schemas.openxmlformats.org/markup-compatibility/2006" xmlns:a14="http://schemas.microsoft.com/office/drawing/2010/main" val="003366" mc:Ignorable=""/>
                        </a:solidFill>
                        <a:effectLst/>
                        <a:latin typeface="AngsanaUPC" pitchFamily="18" charset="-34"/>
                        <a:ea typeface="Superspace Bold" pitchFamily="2" charset="0"/>
                        <a:cs typeface="AngsanaUPC" pitchFamily="18" charset="-34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CCD3E3" mc:Ignorable=""/>
                    </a:solidFill>
                  </a:tcPr>
                </a:tc>
              </a:tr>
            </a:tbl>
          </a:graphicData>
        </a:graphic>
      </p:graphicFrame>
      <p:pic>
        <p:nvPicPr>
          <p:cNvPr id="48153" name="ตัวแทนเนื้อหา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5867400"/>
            <a:ext cx="33528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mtClean="0">
                <a:latin typeface="TH Chakra Petch" pitchFamily="2" charset="-34"/>
                <a:cs typeface="TH Chakra Petch" pitchFamily="2" charset="-34"/>
              </a:rPr>
              <a:t>SPT /Fine Grain Soil</a:t>
            </a:r>
            <a:endParaRPr lang="en-US" smtClean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graphicFrame>
        <p:nvGraphicFramePr>
          <p:cNvPr id="8" name="ตัวยึดเนื้อหา 5"/>
          <p:cNvGraphicFramePr>
            <a:graphicFrameLocks noGrp="1"/>
          </p:cNvGraphicFramePr>
          <p:nvPr/>
        </p:nvGraphicFramePr>
        <p:xfrm>
          <a:off x="685800" y="1447801"/>
          <a:ext cx="8077200" cy="4572012"/>
        </p:xfrm>
        <a:graphic>
          <a:graphicData uri="http://schemas.openxmlformats.org/drawingml/2006/table">
            <a:tbl>
              <a:tblPr/>
              <a:tblGrid>
                <a:gridCol w="2590800"/>
                <a:gridCol w="2417064"/>
                <a:gridCol w="3069336"/>
              </a:tblGrid>
              <a:tr h="7430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FFFF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N (blows </a:t>
                      </a:r>
                      <a:r>
                        <a:rPr kumimoji="0" lang="th-TH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FFFF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/ 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FFFF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ft)</a:t>
                      </a:r>
                      <a:endParaRPr kumimoji="0" lang="th-TH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xmlns:mc="http://schemas.openxmlformats.org/markup-compatibility/2006" xmlns:a14="http://schemas.microsoft.com/office/drawing/2010/main" val="FFFFFF" mc:Ignorable=""/>
                        </a:solidFill>
                        <a:effectLst/>
                        <a:latin typeface="AngsanaUPC" pitchFamily="18" charset="-34"/>
                        <a:ea typeface="Superspace Bold" pitchFamily="2" charset="0"/>
                        <a:cs typeface="AngsanaUPC" pitchFamily="18" charset="-34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xmlns:mc="http://schemas.openxmlformats.org/markup-compatibility/2006" xmlns:a14="http://schemas.microsoft.com/office/drawing/2010/main" val="FFFFFF" mc:Ignorable=""/>
                        </a:solidFill>
                        <a:effectLst/>
                        <a:latin typeface="AngsanaUPC" pitchFamily="18" charset="-34"/>
                        <a:ea typeface="Superspace Bold" pitchFamily="2" charset="0"/>
                        <a:cs typeface="AngsanaUPC" pitchFamily="18" charset="-34"/>
                      </a:endParaRPr>
                    </a:p>
                  </a:txBody>
                  <a:tcPr marT="45723" marB="45723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FFFF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สภาพของดินเหนียว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FFFF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 กำลังต้านแรงกดแบบ   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FFFF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Unconfined </a:t>
                      </a:r>
                      <a:r>
                        <a:rPr kumimoji="0" lang="th-TH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FFFF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(กก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FFFF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/</a:t>
                      </a:r>
                      <a:r>
                        <a:rPr kumimoji="0" lang="th-TH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FFFF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ซม</a:t>
                      </a:r>
                      <a:r>
                        <a:rPr kumimoji="0" lang="en-US" sz="3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FFFF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2</a:t>
                      </a:r>
                      <a:r>
                        <a:rPr kumimoji="0" lang="th-TH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FFFF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)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9145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3366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0 – 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3366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2 – 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3366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4 – 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3366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8 – 15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3366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15 – 30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3366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&gt;30</a:t>
                      </a:r>
                      <a:endParaRPr kumimoji="0" lang="th-TH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xmlns:mc="http://schemas.openxmlformats.org/markup-compatibility/2006" xmlns:a14="http://schemas.microsoft.com/office/drawing/2010/main" val="003366" mc:Ignorable=""/>
                        </a:solidFill>
                        <a:effectLst/>
                        <a:latin typeface="AngsanaUPC" pitchFamily="18" charset="-34"/>
                        <a:ea typeface="Superspace Bold" pitchFamily="2" charset="0"/>
                        <a:cs typeface="AngsanaUPC" pitchFamily="18" charset="-34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CCD3E3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3366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อ่อนมาก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xmlns:mc="http://schemas.openxmlformats.org/markup-compatibility/2006" xmlns:a14="http://schemas.microsoft.com/office/drawing/2010/main" val="003366" mc:Ignorable=""/>
                        </a:solidFill>
                        <a:effectLst/>
                        <a:latin typeface="AngsanaUPC" pitchFamily="18" charset="-34"/>
                        <a:ea typeface="Superspace Bold" pitchFamily="2" charset="0"/>
                        <a:cs typeface="AngsanaUPC" pitchFamily="18" charset="-34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3366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อ่อน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xmlns:mc="http://schemas.openxmlformats.org/markup-compatibility/2006" xmlns:a14="http://schemas.microsoft.com/office/drawing/2010/main" val="003366" mc:Ignorable=""/>
                        </a:solidFill>
                        <a:effectLst/>
                        <a:latin typeface="AngsanaUPC" pitchFamily="18" charset="-34"/>
                        <a:ea typeface="Superspace Bold" pitchFamily="2" charset="0"/>
                        <a:cs typeface="AngsanaUPC" pitchFamily="18" charset="-34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3366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ปานกลาง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3366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แข็ง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xmlns:mc="http://schemas.openxmlformats.org/markup-compatibility/2006" xmlns:a14="http://schemas.microsoft.com/office/drawing/2010/main" val="003366" mc:Ignorable=""/>
                        </a:solidFill>
                        <a:effectLst/>
                        <a:latin typeface="AngsanaUPC" pitchFamily="18" charset="-34"/>
                        <a:ea typeface="Superspace Bold" pitchFamily="2" charset="0"/>
                        <a:cs typeface="AngsanaUPC" pitchFamily="18" charset="-34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3366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แข็งมาก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xmlns:mc="http://schemas.openxmlformats.org/markup-compatibility/2006" xmlns:a14="http://schemas.microsoft.com/office/drawing/2010/main" val="003366" mc:Ignorable=""/>
                        </a:solidFill>
                        <a:effectLst/>
                        <a:latin typeface="AngsanaUPC" pitchFamily="18" charset="-34"/>
                        <a:ea typeface="Superspace Bold" pitchFamily="2" charset="0"/>
                        <a:cs typeface="AngsanaUPC" pitchFamily="18" charset="-34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3366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ดินดาน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xmlns:mc="http://schemas.openxmlformats.org/markup-compatibility/2006" xmlns:a14="http://schemas.microsoft.com/office/drawing/2010/main" val="003366" mc:Ignorable=""/>
                        </a:solidFill>
                        <a:effectLst/>
                        <a:latin typeface="AngsanaUPC" pitchFamily="18" charset="-34"/>
                        <a:ea typeface="Superspace Bold" pitchFamily="2" charset="0"/>
                        <a:cs typeface="AngsanaUPC" pitchFamily="18" charset="-34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CCD3E3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3366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&lt; 0.25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3366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0.25 – 0.5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3366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0.5 – 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3366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1 – 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3366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2 – 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3366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&gt;4</a:t>
                      </a:r>
                      <a:endParaRPr kumimoji="0" lang="th-TH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xmlns:mc="http://schemas.openxmlformats.org/markup-compatibility/2006" xmlns:a14="http://schemas.microsoft.com/office/drawing/2010/main" val="003366" mc:Ignorable=""/>
                        </a:solidFill>
                        <a:effectLst/>
                        <a:latin typeface="AngsanaUPC" pitchFamily="18" charset="-34"/>
                        <a:ea typeface="Superspace Bold" pitchFamily="2" charset="0"/>
                        <a:cs typeface="AngsanaUPC" pitchFamily="18" charset="-34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CCD3E3" mc:Ignorable=""/>
                    </a:solidFill>
                  </a:tcPr>
                </a:tc>
              </a:tr>
            </a:tbl>
          </a:graphicData>
        </a:graphic>
      </p:graphicFrame>
      <p:pic>
        <p:nvPicPr>
          <p:cNvPr id="49176" name="ตัวแทนเนื้อหา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6067425"/>
            <a:ext cx="33528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th-TH" sz="4000" dirty="0" smtClean="0"/>
              <a:t>งานฐานรากอาคาร</a:t>
            </a:r>
            <a:endParaRPr lang="en-US" sz="4000" dirty="0" smtClean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pic>
        <p:nvPicPr>
          <p:cNvPr id="49176" name="ตัวแทนเนื้อหา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6067425"/>
            <a:ext cx="33528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0" y="1524000"/>
            <a:ext cx="53011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381000" y="1752600"/>
            <a:ext cx="2971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/>
              <a:t>ฐานราก คือ ส่วนประกอบที่รับน้ำหนักของอาคาร ซึ่งรวมน้ำหนักของอาคารแล้วถ่ายลงมายังเสา  ผ่านฐานรากลงสู่ดิน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th-TH" sz="4000" dirty="0" smtClean="0"/>
              <a:t>งานฐานรากอาคาร</a:t>
            </a:r>
            <a:endParaRPr lang="en-US" sz="4000" dirty="0" smtClean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pic>
        <p:nvPicPr>
          <p:cNvPr id="49176" name="ตัวแทนเนื้อหา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6067425"/>
            <a:ext cx="33528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81000" y="1752600"/>
            <a:ext cx="830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 smtClean="0">
                <a:latin typeface="AngsanaUPC" pitchFamily="18" charset="-34"/>
                <a:cs typeface="AngsanaUPC" pitchFamily="18" charset="-34"/>
              </a:rPr>
              <a:t>ฐานรากสามารถแบ่งประเภทตามวิธีถ่ายน้ำหนักได้ คือ </a:t>
            </a:r>
          </a:p>
          <a:p>
            <a:r>
              <a:rPr lang="th-TH" sz="4000" b="1" dirty="0" smtClean="0">
                <a:latin typeface="AngsanaUPC" pitchFamily="18" charset="-34"/>
                <a:cs typeface="AngsanaUPC" pitchFamily="18" charset="-34"/>
              </a:rPr>
              <a:t>         	</a:t>
            </a:r>
            <a:r>
              <a:rPr lang="en-US" sz="4000" b="1" dirty="0" smtClean="0">
                <a:latin typeface="AngsanaUPC" pitchFamily="18" charset="-34"/>
                <a:cs typeface="AngsanaUPC" pitchFamily="18" charset="-34"/>
              </a:rPr>
              <a:t>1.</a:t>
            </a:r>
            <a:r>
              <a:rPr lang="th-TH" sz="4000" b="1" dirty="0" smtClean="0">
                <a:latin typeface="AngsanaUPC" pitchFamily="18" charset="-34"/>
                <a:cs typeface="AngsanaUPC" pitchFamily="18" charset="-34"/>
              </a:rPr>
              <a:t> ฐานรากแผ่</a:t>
            </a:r>
          </a:p>
          <a:p>
            <a:r>
              <a:rPr lang="th-TH" sz="4000" b="1" dirty="0" smtClean="0">
                <a:latin typeface="AngsanaUPC" pitchFamily="18" charset="-34"/>
                <a:cs typeface="AngsanaUPC" pitchFamily="18" charset="-34"/>
              </a:rPr>
              <a:t>	</a:t>
            </a:r>
            <a:r>
              <a:rPr lang="en-US" sz="4000" b="1" dirty="0" smtClean="0">
                <a:latin typeface="AngsanaUPC" pitchFamily="18" charset="-34"/>
                <a:cs typeface="AngsanaUPC" pitchFamily="18" charset="-34"/>
              </a:rPr>
              <a:t>2</a:t>
            </a:r>
            <a:r>
              <a:rPr lang="th-TH" sz="4000" b="1" dirty="0" smtClean="0">
                <a:latin typeface="AngsanaUPC" pitchFamily="18" charset="-34"/>
                <a:cs typeface="AngsanaUPC" pitchFamily="18" charset="-34"/>
              </a:rPr>
              <a:t>. ฐานรากเสาเข็ม</a:t>
            </a:r>
            <a:endParaRPr lang="en-US" sz="4000" b="1" dirty="0">
              <a:latin typeface="AngsanaUPC" pitchFamily="18" charset="-34"/>
              <a:cs typeface="AngsanaUPC" pitchFamily="18" charset="-34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3886200"/>
            <a:ext cx="2819400" cy="209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3886200"/>
            <a:ext cx="30099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th-TH" sz="4000" dirty="0" smtClean="0"/>
              <a:t>ฐานรากแผ่</a:t>
            </a:r>
            <a:endParaRPr lang="en-US" sz="4000" dirty="0" smtClean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pic>
        <p:nvPicPr>
          <p:cNvPr id="49176" name="ตัวแทนเนื้อหา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6067425"/>
            <a:ext cx="33528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33400" y="1524001"/>
            <a:ext cx="83058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>
                <a:latin typeface="AngsanaUPC" pitchFamily="18" charset="-34"/>
                <a:cs typeface="AngsanaUPC" pitchFamily="18" charset="-34"/>
              </a:rPr>
              <a:t> </a:t>
            </a:r>
            <a:r>
              <a:rPr lang="th-TH" sz="3200" b="1" u="sng" dirty="0" smtClean="0">
                <a:latin typeface="AngsanaUPC" pitchFamily="18" charset="-34"/>
                <a:cs typeface="AngsanaUPC" pitchFamily="18" charset="-34"/>
              </a:rPr>
              <a:t>ฐานรากแผ่  </a:t>
            </a:r>
          </a:p>
          <a:p>
            <a:r>
              <a:rPr lang="th-TH" sz="2800" b="1" dirty="0" smtClean="0">
                <a:latin typeface="AngsanaUPC" pitchFamily="18" charset="-34"/>
                <a:cs typeface="AngsanaUPC" pitchFamily="18" charset="-34"/>
              </a:rPr>
              <a:t>	ฐานรากแผ่จะต้องวางในชั้นดินแข็ง โดยปกติจะวางอยู่บนชั้นกรวดหรือชั้นดินดาน หรือจะวางบนชั้นดินเหนียวแข็งหรือทรายแน่น โดยชั้นดินดังกล่าวจะต้องมีความหนาเพียงพอและจะต้องไม่มีชั้นดินอ่อนอยู่ในชั้นดินที่ลึกต่อลงไป</a:t>
            </a:r>
          </a:p>
          <a:p>
            <a:r>
              <a:rPr lang="th-TH" sz="2800" b="1" dirty="0" smtClean="0">
                <a:latin typeface="AngsanaUPC" pitchFamily="18" charset="-34"/>
                <a:cs typeface="AngsanaUPC" pitchFamily="18" charset="-34"/>
              </a:rPr>
              <a:t>	</a:t>
            </a:r>
            <a:r>
              <a:rPr lang="th-TH" sz="2800" b="1" u="sng" dirty="0" smtClean="0">
                <a:latin typeface="AngsanaUPC" pitchFamily="18" charset="-34"/>
                <a:cs typeface="AngsanaUPC" pitchFamily="18" charset="-34"/>
              </a:rPr>
              <a:t>ข้อควรระวังของการใช้ฐานรากแผ่</a:t>
            </a:r>
            <a:r>
              <a:rPr lang="th-TH" sz="2800" b="1" dirty="0" smtClean="0">
                <a:latin typeface="AngsanaUPC" pitchFamily="18" charset="-34"/>
                <a:cs typeface="AngsanaUPC" pitchFamily="18" charset="-34"/>
              </a:rPr>
              <a:t>	</a:t>
            </a:r>
          </a:p>
          <a:p>
            <a:r>
              <a:rPr lang="th-TH" sz="2800" b="1" dirty="0" smtClean="0">
                <a:latin typeface="AngsanaUPC" pitchFamily="18" charset="-34"/>
                <a:cs typeface="AngsanaUPC" pitchFamily="18" charset="-34"/>
              </a:rPr>
              <a:t>	การใช้ฐานรากแผ่จะต้องพิจารณาถึงปัจจัยแวดล้อมที่อาจจะเกิดขึ้นได้แก่</a:t>
            </a:r>
          </a:p>
          <a:p>
            <a:r>
              <a:rPr lang="th-TH" sz="2800" b="1" dirty="0" smtClean="0">
                <a:latin typeface="AngsanaUPC" pitchFamily="18" charset="-34"/>
                <a:cs typeface="AngsanaUPC" pitchFamily="18" charset="-34"/>
              </a:rPr>
              <a:t>	</a:t>
            </a:r>
            <a:r>
              <a:rPr lang="en-US" sz="2800" b="1" dirty="0" smtClean="0">
                <a:latin typeface="AngsanaUPC" pitchFamily="18" charset="-34"/>
                <a:cs typeface="AngsanaUPC" pitchFamily="18" charset="-34"/>
              </a:rPr>
              <a:t>1.</a:t>
            </a:r>
            <a:r>
              <a:rPr lang="th-TH" sz="2800" b="1" dirty="0" smtClean="0">
                <a:latin typeface="AngsanaUPC" pitchFamily="18" charset="-34"/>
                <a:cs typeface="AngsanaUPC" pitchFamily="18" charset="-34"/>
              </a:rPr>
              <a:t> ระดับน้ำใต้ดิน</a:t>
            </a:r>
          </a:p>
          <a:p>
            <a:r>
              <a:rPr lang="th-TH" sz="2800" b="1" dirty="0" smtClean="0">
                <a:latin typeface="AngsanaUPC" pitchFamily="18" charset="-34"/>
                <a:cs typeface="AngsanaUPC" pitchFamily="18" charset="-34"/>
              </a:rPr>
              <a:t>	</a:t>
            </a:r>
            <a:r>
              <a:rPr lang="en-US" sz="2800" b="1" dirty="0" smtClean="0">
                <a:latin typeface="AngsanaUPC" pitchFamily="18" charset="-34"/>
                <a:cs typeface="AngsanaUPC" pitchFamily="18" charset="-34"/>
              </a:rPr>
              <a:t>2.</a:t>
            </a:r>
            <a:r>
              <a:rPr lang="th-TH" sz="2800" b="1" dirty="0" smtClean="0">
                <a:latin typeface="AngsanaUPC" pitchFamily="18" charset="-34"/>
                <a:cs typeface="AngsanaUPC" pitchFamily="18" charset="-34"/>
              </a:rPr>
              <a:t> โครงสร้างที่ตั้งอยู่บนพื้นที่ลาดเอียง ที่ชั้นดินอาจมีการเคลื่อนตัว</a:t>
            </a:r>
          </a:p>
          <a:p>
            <a:r>
              <a:rPr lang="th-TH" sz="2800" b="1" dirty="0" smtClean="0">
                <a:latin typeface="AngsanaUPC" pitchFamily="18" charset="-34"/>
                <a:cs typeface="AngsanaUPC" pitchFamily="18" charset="-34"/>
              </a:rPr>
              <a:t>	</a:t>
            </a:r>
            <a:r>
              <a:rPr lang="en-US" sz="2800" b="1" dirty="0" smtClean="0">
                <a:latin typeface="AngsanaUPC" pitchFamily="18" charset="-34"/>
                <a:cs typeface="AngsanaUPC" pitchFamily="18" charset="-34"/>
              </a:rPr>
              <a:t>3.</a:t>
            </a:r>
            <a:r>
              <a:rPr lang="th-TH" sz="2800" b="1" dirty="0" smtClean="0">
                <a:latin typeface="AngsanaUPC" pitchFamily="18" charset="-34"/>
                <a:cs typeface="AngsanaUPC" pitchFamily="18" charset="-34"/>
              </a:rPr>
              <a:t> การกัดเซาะของน้ำผิวดิน</a:t>
            </a:r>
          </a:p>
          <a:p>
            <a:r>
              <a:rPr lang="th-TH" sz="2800" b="1" dirty="0" smtClean="0">
                <a:latin typeface="AngsanaUPC" pitchFamily="18" charset="-34"/>
                <a:cs typeface="AngsanaUPC" pitchFamily="18" charset="-34"/>
              </a:rPr>
              <a:t>	</a:t>
            </a:r>
            <a:r>
              <a:rPr lang="en-US" sz="2800" b="1" dirty="0" smtClean="0">
                <a:latin typeface="AngsanaUPC" pitchFamily="18" charset="-34"/>
                <a:cs typeface="AngsanaUPC" pitchFamily="18" charset="-34"/>
              </a:rPr>
              <a:t>4. </a:t>
            </a:r>
            <a:r>
              <a:rPr lang="th-TH" sz="2800" b="1" dirty="0" smtClean="0">
                <a:latin typeface="AngsanaUPC" pitchFamily="18" charset="-34"/>
                <a:cs typeface="AngsanaUPC" pitchFamily="18" charset="-34"/>
              </a:rPr>
              <a:t>งานก่อสร้างใกล้เคียงที่มีการขุดดินลึก</a:t>
            </a:r>
            <a:r>
              <a:rPr lang="th-TH" sz="4000" b="1" dirty="0" smtClean="0">
                <a:latin typeface="AngsanaUPC" pitchFamily="18" charset="-34"/>
                <a:cs typeface="AngsanaUPC" pitchFamily="18" charset="-34"/>
              </a:rPr>
              <a:t>	</a:t>
            </a:r>
            <a:endParaRPr lang="en-US" sz="4000" b="1" dirty="0">
              <a:latin typeface="AngsanaUPC" pitchFamily="18" charset="-34"/>
              <a:cs typeface="AngsanaUPC" pitchFamily="18" charset="-34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pic>
        <p:nvPicPr>
          <p:cNvPr id="49176" name="ตัวแทนเนื้อหา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6067425"/>
            <a:ext cx="33528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33400" y="1524001"/>
            <a:ext cx="83058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>
                <a:latin typeface="AngsanaUPC" pitchFamily="18" charset="-34"/>
                <a:cs typeface="AngsanaUPC" pitchFamily="18" charset="-34"/>
              </a:rPr>
              <a:t> 	การคำนวณการรับน้ำหนักบรรทุกของฐานรากแผ่ จากคุณสมบัติของดินการวิบัติของฐานรากมักเกิดจาก น้ำหนักที่กระทำบนฐานรากมากกว่าดินที่รองรับได้ การวิบัติจะเกิดในกรณีดังนี้</a:t>
            </a:r>
          </a:p>
          <a:p>
            <a:r>
              <a:rPr lang="th-TH" sz="2800" b="1" dirty="0" smtClean="0">
                <a:latin typeface="AngsanaUPC" pitchFamily="18" charset="-34"/>
                <a:cs typeface="AngsanaUPC" pitchFamily="18" charset="-34"/>
              </a:rPr>
              <a:t>	</a:t>
            </a:r>
            <a:r>
              <a:rPr lang="en-US" sz="2800" b="1" dirty="0" smtClean="0">
                <a:latin typeface="AngsanaUPC" pitchFamily="18" charset="-34"/>
                <a:cs typeface="AngsanaUPC" pitchFamily="18" charset="-34"/>
              </a:rPr>
              <a:t>1.</a:t>
            </a:r>
            <a:r>
              <a:rPr lang="th-TH" sz="2800" b="1" dirty="0" smtClean="0">
                <a:latin typeface="AngsanaUPC" pitchFamily="18" charset="-34"/>
                <a:cs typeface="AngsanaUPC" pitchFamily="18" charset="-34"/>
              </a:rPr>
              <a:t> วิบัติแบบ </a:t>
            </a:r>
            <a:r>
              <a:rPr lang="en-US" sz="2800" b="1" dirty="0" smtClean="0">
                <a:latin typeface="AngsanaUPC" pitchFamily="18" charset="-34"/>
                <a:cs typeface="AngsanaUPC" pitchFamily="18" charset="-34"/>
              </a:rPr>
              <a:t>General Shear		</a:t>
            </a:r>
            <a:r>
              <a:rPr lang="th-TH" sz="2800" b="1" dirty="0" smtClean="0">
                <a:latin typeface="AngsanaUPC" pitchFamily="18" charset="-34"/>
                <a:cs typeface="AngsanaUPC" pitchFamily="18" charset="-34"/>
              </a:rPr>
              <a:t>ฐานรากวางบนดินแข็งหรือทรายแน่น</a:t>
            </a:r>
          </a:p>
          <a:p>
            <a:r>
              <a:rPr lang="th-TH" sz="2800" b="1" dirty="0" smtClean="0">
                <a:latin typeface="AngsanaUPC" pitchFamily="18" charset="-34"/>
                <a:cs typeface="AngsanaUPC" pitchFamily="18" charset="-34"/>
              </a:rPr>
              <a:t>	</a:t>
            </a:r>
            <a:r>
              <a:rPr lang="en-US" sz="2800" b="1" dirty="0" smtClean="0">
                <a:latin typeface="AngsanaUPC" pitchFamily="18" charset="-34"/>
                <a:cs typeface="AngsanaUPC" pitchFamily="18" charset="-34"/>
              </a:rPr>
              <a:t>2.</a:t>
            </a:r>
            <a:r>
              <a:rPr lang="th-TH" sz="2800" b="1" dirty="0" smtClean="0">
                <a:latin typeface="AngsanaUPC" pitchFamily="18" charset="-34"/>
                <a:cs typeface="AngsanaUPC" pitchFamily="18" charset="-34"/>
              </a:rPr>
              <a:t> วิบัติแบบ </a:t>
            </a:r>
            <a:r>
              <a:rPr lang="en-US" sz="2800" b="1" dirty="0" smtClean="0">
                <a:latin typeface="AngsanaUPC" pitchFamily="18" charset="-34"/>
                <a:cs typeface="AngsanaUPC" pitchFamily="18" charset="-34"/>
              </a:rPr>
              <a:t>Load Shear		</a:t>
            </a:r>
            <a:r>
              <a:rPr lang="th-TH" sz="2800" b="1" dirty="0" smtClean="0">
                <a:latin typeface="AngsanaUPC" pitchFamily="18" charset="-34"/>
                <a:cs typeface="AngsanaUPC" pitchFamily="18" charset="-34"/>
              </a:rPr>
              <a:t>ฐานรากวางบนดินเหนียวแข็งปาน					กลาง หรือทรายแน่นปานกลาง</a:t>
            </a:r>
          </a:p>
          <a:p>
            <a:r>
              <a:rPr lang="th-TH" sz="2800" b="1" dirty="0" smtClean="0">
                <a:latin typeface="AngsanaUPC" pitchFamily="18" charset="-34"/>
                <a:cs typeface="AngsanaUPC" pitchFamily="18" charset="-34"/>
              </a:rPr>
              <a:t>	</a:t>
            </a:r>
            <a:r>
              <a:rPr lang="en-US" sz="2800" b="1" dirty="0" smtClean="0">
                <a:latin typeface="AngsanaUPC" pitchFamily="18" charset="-34"/>
                <a:cs typeface="AngsanaUPC" pitchFamily="18" charset="-34"/>
              </a:rPr>
              <a:t>3.</a:t>
            </a:r>
            <a:r>
              <a:rPr lang="th-TH" sz="2800" b="1" dirty="0" smtClean="0">
                <a:latin typeface="AngsanaUPC" pitchFamily="18" charset="-34"/>
                <a:cs typeface="AngsanaUPC" pitchFamily="18" charset="-34"/>
              </a:rPr>
              <a:t> วิบัติแบบ </a:t>
            </a:r>
            <a:r>
              <a:rPr lang="en-US" sz="2800" b="1" dirty="0" smtClean="0">
                <a:latin typeface="AngsanaUPC" pitchFamily="18" charset="-34"/>
                <a:cs typeface="AngsanaUPC" pitchFamily="18" charset="-34"/>
              </a:rPr>
              <a:t>Punching Shear	</a:t>
            </a:r>
            <a:r>
              <a:rPr lang="th-TH" sz="2800" b="1" dirty="0" smtClean="0">
                <a:latin typeface="AngsanaUPC" pitchFamily="18" charset="-34"/>
                <a:cs typeface="AngsanaUPC" pitchFamily="18" charset="-34"/>
              </a:rPr>
              <a:t>ฐานรากวางบนดินอ่อน</a:t>
            </a:r>
          </a:p>
          <a:p>
            <a:endParaRPr lang="th-TH" sz="2800" b="1" dirty="0" smtClean="0">
              <a:latin typeface="AngsanaUPC" pitchFamily="18" charset="-34"/>
              <a:cs typeface="AngsanaUPC" pitchFamily="18" charset="-34"/>
            </a:endParaRPr>
          </a:p>
          <a:p>
            <a:r>
              <a:rPr lang="th-TH" sz="2800" b="1" dirty="0" smtClean="0">
                <a:latin typeface="AngsanaUPC" pitchFamily="18" charset="-34"/>
                <a:cs typeface="AngsanaUPC" pitchFamily="18" charset="-34"/>
              </a:rPr>
              <a:t>     นอกจากนี้ยังมีวิบัติที่เกิดจากการทรุดตัวเกินกว่าข้อกำหนดที่ยอมรับได้คือ </a:t>
            </a:r>
            <a:r>
              <a:rPr lang="en-US" sz="3600" b="1" dirty="0" smtClean="0">
                <a:latin typeface="AngsanaUPC" pitchFamily="18" charset="-34"/>
                <a:cs typeface="AngsanaUPC" pitchFamily="18" charset="-34"/>
              </a:rPr>
              <a:t>&gt;</a:t>
            </a:r>
            <a:r>
              <a:rPr lang="en-US" sz="2800" b="1" dirty="0" smtClean="0">
                <a:latin typeface="AngsanaUPC" pitchFamily="18" charset="-34"/>
                <a:cs typeface="AngsanaUPC" pitchFamily="18" charset="-34"/>
              </a:rPr>
              <a:t> 1 </a:t>
            </a:r>
            <a:r>
              <a:rPr lang="th-TH" sz="2800" b="1" dirty="0" smtClean="0">
                <a:latin typeface="AngsanaUPC" pitchFamily="18" charset="-34"/>
                <a:cs typeface="AngsanaUPC" pitchFamily="18" charset="-34"/>
              </a:rPr>
              <a:t>นิ้ว</a:t>
            </a:r>
            <a:r>
              <a:rPr lang="th-TH" sz="4000" b="1" dirty="0" smtClean="0">
                <a:latin typeface="AngsanaUPC" pitchFamily="18" charset="-34"/>
                <a:cs typeface="AngsanaUPC" pitchFamily="18" charset="-34"/>
              </a:rPr>
              <a:t>	</a:t>
            </a:r>
            <a:endParaRPr lang="en-US" sz="4000" b="1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8" name="ชื่อเรื่อง 1"/>
          <p:cNvSpPr txBox="1">
            <a:spLocks/>
          </p:cNvSpPr>
          <p:nvPr/>
        </p:nvSpPr>
        <p:spPr bwMode="white">
          <a:xfrm>
            <a:off x="838200" y="533400"/>
            <a:ext cx="73914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ฐานรากแผ่</a:t>
            </a:r>
            <a:endParaRPr kumimoji="0" lang="en-US" sz="40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pic>
        <p:nvPicPr>
          <p:cNvPr id="49176" name="ตัวแทนเนื้อหา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6067425"/>
            <a:ext cx="33528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ชื่อเรื่อง 1"/>
          <p:cNvSpPr txBox="1">
            <a:spLocks/>
          </p:cNvSpPr>
          <p:nvPr/>
        </p:nvSpPr>
        <p:spPr bwMode="white">
          <a:xfrm>
            <a:off x="838200" y="533400"/>
            <a:ext cx="73914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ฐานรากแผ่</a:t>
            </a:r>
            <a:endParaRPr kumimoji="0" lang="en-US" sz="40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8800" y="1524000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การคำนวณฐานรากแผ่</a:t>
            </a:r>
            <a:endParaRPr lang="en-US" sz="3200" b="1" dirty="0">
              <a:solidFill>
                <a:srgbClr xmlns:mc="http://schemas.openxmlformats.org/markup-compatibility/2006" xmlns:a14="http://schemas.microsoft.com/office/drawing/2010/main" val="FF0000" mc:Ignorable="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86000"/>
            <a:ext cx="3769459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2209800"/>
            <a:ext cx="5638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pic>
        <p:nvPicPr>
          <p:cNvPr id="49176" name="ตัวแทนเนื้อหา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6067425"/>
            <a:ext cx="33528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ชื่อเรื่อง 1"/>
          <p:cNvSpPr txBox="1">
            <a:spLocks/>
          </p:cNvSpPr>
          <p:nvPr/>
        </p:nvSpPr>
        <p:spPr bwMode="white">
          <a:xfrm>
            <a:off x="838200" y="533400"/>
            <a:ext cx="73914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ฐานรากแผ่</a:t>
            </a:r>
            <a:endParaRPr kumimoji="0" lang="en-US" sz="40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8800" y="1524000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ตัวอย่างการคำนวณ </a:t>
            </a:r>
            <a:r>
              <a:rPr lang="th-TH" sz="32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(</a:t>
            </a:r>
            <a:r>
              <a:rPr lang="th-TH" sz="3200" b="1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ดินเหนียว</a:t>
            </a:r>
            <a:r>
              <a:rPr lang="th-TH" sz="32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)</a:t>
            </a:r>
            <a:endParaRPr lang="en-US" sz="3200" dirty="0">
              <a:solidFill>
                <a:srgbClr xmlns:mc="http://schemas.openxmlformats.org/markup-compatibility/2006" xmlns:a14="http://schemas.microsoft.com/office/drawing/2010/main" val="FF0000" mc:Ignorable="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981200"/>
            <a:ext cx="3546077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7600" y="2362200"/>
            <a:ext cx="5283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pic>
        <p:nvPicPr>
          <p:cNvPr id="49176" name="ตัวแทนเนื้อหา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6067425"/>
            <a:ext cx="33528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ชื่อเรื่อง 1"/>
          <p:cNvSpPr txBox="1">
            <a:spLocks/>
          </p:cNvSpPr>
          <p:nvPr/>
        </p:nvSpPr>
        <p:spPr bwMode="white">
          <a:xfrm>
            <a:off x="838200" y="533400"/>
            <a:ext cx="73914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ฐานรากแผ่</a:t>
            </a:r>
            <a:endParaRPr kumimoji="0" lang="en-US" sz="40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8800" y="1524000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ตัวอย่างการคำนวณ </a:t>
            </a:r>
            <a:r>
              <a:rPr lang="th-TH" sz="32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(</a:t>
            </a:r>
            <a:r>
              <a:rPr lang="th-TH" sz="3200" b="1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ดินทราย</a:t>
            </a:r>
            <a:r>
              <a:rPr lang="th-TH" sz="32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)</a:t>
            </a:r>
            <a:endParaRPr lang="en-US" sz="3200" dirty="0">
              <a:solidFill>
                <a:srgbClr xmlns:mc="http://schemas.openxmlformats.org/markup-compatibility/2006" xmlns:a14="http://schemas.microsoft.com/office/drawing/2010/main" val="FF0000" mc:Ignorable="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81200"/>
            <a:ext cx="3931444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3383" y="2362200"/>
            <a:ext cx="543061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th-TH" sz="4000" dirty="0" smtClean="0"/>
              <a:t>ฐานรากเสาเข็ม</a:t>
            </a:r>
            <a:endParaRPr lang="en-US" sz="4000" dirty="0" smtClean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pic>
        <p:nvPicPr>
          <p:cNvPr id="49176" name="ตัวแทนเนื้อหา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6067425"/>
            <a:ext cx="33528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33400" y="1295400"/>
            <a:ext cx="83058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>
                <a:latin typeface="AngsanaUPC" pitchFamily="18" charset="-34"/>
                <a:cs typeface="AngsanaUPC" pitchFamily="18" charset="-34"/>
              </a:rPr>
              <a:t> </a:t>
            </a:r>
            <a:r>
              <a:rPr lang="th-TH" sz="3200" b="1" u="sng" dirty="0" smtClean="0">
                <a:latin typeface="AngsanaUPC" pitchFamily="18" charset="-34"/>
                <a:cs typeface="AngsanaUPC" pitchFamily="18" charset="-34"/>
              </a:rPr>
              <a:t>ฐานรากเสาเข็ม  </a:t>
            </a:r>
          </a:p>
          <a:p>
            <a:r>
              <a:rPr lang="th-TH" sz="2800" b="1" dirty="0" smtClean="0">
                <a:latin typeface="AngsanaUPC" pitchFamily="18" charset="-34"/>
                <a:cs typeface="AngsanaUPC" pitchFamily="18" charset="-34"/>
              </a:rPr>
              <a:t>	กรณีที่ฃั้นดินในระดับตื้นมีความแข็งแรงไม่เพียงพอที่จะรับน้ำหนักบรรทุกจากอาคาร ต้องใฃ้ฐานรากเสาเข็มแทนฐานรากแผ่ การรับน้ำหนักของเสาเข็มจะรับโดยแรงเสียดทานระหว่างเสาเข็มกับดินที่อยู่โดยรอบ </a:t>
            </a:r>
            <a:r>
              <a:rPr lang="en-US" sz="2800" b="1" dirty="0" smtClean="0">
                <a:latin typeface="AngsanaUPC" pitchFamily="18" charset="-34"/>
                <a:cs typeface="AngsanaUPC" pitchFamily="18" charset="-34"/>
              </a:rPr>
              <a:t>(Skin Friction)  </a:t>
            </a:r>
            <a:r>
              <a:rPr lang="th-TH" sz="2800" b="1" dirty="0" smtClean="0">
                <a:latin typeface="AngsanaUPC" pitchFamily="18" charset="-34"/>
                <a:cs typeface="AngsanaUPC" pitchFamily="18" charset="-34"/>
              </a:rPr>
              <a:t>และแรงต้านรีบที่ปลายเสาเข็ม </a:t>
            </a:r>
            <a:r>
              <a:rPr lang="en-US" sz="2800" b="1" dirty="0" smtClean="0">
                <a:latin typeface="AngsanaUPC" pitchFamily="18" charset="-34"/>
                <a:cs typeface="AngsanaUPC" pitchFamily="18" charset="-34"/>
              </a:rPr>
              <a:t>(End Bearing)</a:t>
            </a:r>
            <a:endParaRPr lang="th-TH" sz="2800" b="1" dirty="0" smtClean="0">
              <a:latin typeface="AngsanaUPC" pitchFamily="18" charset="-34"/>
              <a:cs typeface="AngsanaUPC" pitchFamily="18" charset="-34"/>
            </a:endParaRPr>
          </a:p>
          <a:p>
            <a:r>
              <a:rPr lang="th-TH" sz="2800" b="1" dirty="0" smtClean="0">
                <a:latin typeface="AngsanaUPC" pitchFamily="18" charset="-34"/>
                <a:cs typeface="AngsanaUPC" pitchFamily="18" charset="-34"/>
              </a:rPr>
              <a:t>	</a:t>
            </a:r>
            <a:endParaRPr lang="en-US" sz="4000" b="1" dirty="0">
              <a:latin typeface="AngsanaUPC" pitchFamily="18" charset="-34"/>
              <a:cs typeface="AngsanaUPC" pitchFamily="18" charset="-34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7829550" cy="939800"/>
          </a:xfrm>
          <a:noFill/>
          <a:ln>
            <a:noFill/>
          </a:ln>
        </p:spPr>
        <p:txBody>
          <a:bodyPr/>
          <a:lstStyle/>
          <a:p>
            <a:pPr algn="r">
              <a:defRPr/>
            </a:pPr>
            <a:r>
              <a:rPr lang="th-TH" dirty="0" smtClean="0">
                <a:latin typeface="TH Chakra Petch" pitchFamily="2" charset="-34"/>
                <a:cs typeface="TH Chakra Petch" pitchFamily="2" charset="-34"/>
              </a:rPr>
              <a:t>การจำแนกดินตามขนาดของเม็ดดิน</a:t>
            </a:r>
            <a:endParaRPr lang="en-US" dirty="0">
              <a:latin typeface="TH Chakra Petch" pitchFamily="2" charset="-34"/>
              <a:cs typeface="TH Chakra Petch" pitchFamily="2" charset="-34"/>
            </a:endParaRP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1285875"/>
            <a:ext cx="81534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รูปภาพ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6019800"/>
            <a:ext cx="3048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th-TH" sz="4000" dirty="0" smtClean="0"/>
              <a:t>ฐานรากเสาเข็ม</a:t>
            </a:r>
            <a:endParaRPr lang="en-US" sz="4000" dirty="0" smtClean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pic>
        <p:nvPicPr>
          <p:cNvPr id="49176" name="ตัวแทนเนื้อหา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6067425"/>
            <a:ext cx="33528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219200"/>
            <a:ext cx="8458200" cy="4866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3200400" y="1219200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การคำนวณฐานรากเสาเข็ม</a:t>
            </a:r>
            <a:endParaRPr lang="en-US" sz="3200" b="1" dirty="0">
              <a:solidFill>
                <a:srgbClr xmlns:mc="http://schemas.openxmlformats.org/markup-compatibility/2006" xmlns:a14="http://schemas.microsoft.com/office/drawing/2010/main" val="FF0000" mc:Ignorable="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th-TH" sz="4000" dirty="0" smtClean="0"/>
              <a:t>ฐานรากเสาเข็ม</a:t>
            </a:r>
            <a:endParaRPr lang="en-US" sz="4000" dirty="0" smtClean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pic>
        <p:nvPicPr>
          <p:cNvPr id="49176" name="ตัวแทนเนื้อหา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6067425"/>
            <a:ext cx="33528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219200"/>
            <a:ext cx="7548562" cy="477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th-TH" sz="4000" dirty="0" smtClean="0"/>
              <a:t>ฐานรากเสาเข็ม</a:t>
            </a:r>
            <a:endParaRPr lang="en-US" sz="4000" dirty="0" smtClean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pic>
        <p:nvPicPr>
          <p:cNvPr id="49176" name="ตัวแทนเนื้อหา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6067425"/>
            <a:ext cx="33528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219200"/>
            <a:ext cx="7543800" cy="4871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th-TH" sz="4000" dirty="0" smtClean="0"/>
              <a:t>ฐานราก</a:t>
            </a:r>
            <a:endParaRPr lang="en-US" sz="4000" dirty="0" smtClean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pic>
        <p:nvPicPr>
          <p:cNvPr id="49176" name="ตัวแทนเนื้อหา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6067425"/>
            <a:ext cx="33528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1524000"/>
            <a:ext cx="6562418" cy="40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124200" y="5486400"/>
            <a:ext cx="426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Undrained</a:t>
            </a:r>
            <a:r>
              <a:rPr lang="en-US" sz="1600" dirty="0" smtClean="0"/>
              <a:t> Shear Strength, C (t</a:t>
            </a:r>
            <a:r>
              <a:rPr lang="th-TH" sz="1600" dirty="0" smtClean="0"/>
              <a:t>/</a:t>
            </a:r>
            <a:r>
              <a:rPr lang="en-US" sz="1600" dirty="0" smtClean="0"/>
              <a:t>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)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th-TH" sz="4000" dirty="0" smtClean="0"/>
              <a:t>ฐานรากเสาเข็ม</a:t>
            </a:r>
            <a:endParaRPr lang="en-US" sz="4000" dirty="0" smtClean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pic>
        <p:nvPicPr>
          <p:cNvPr id="49176" name="ตัวแทนเนื้อหา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6067425"/>
            <a:ext cx="33528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1219200"/>
            <a:ext cx="5570961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en-US" smtClean="0"/>
              <a:t> </a:t>
            </a:r>
            <a:r>
              <a:rPr lang="th-TH" smtClean="0"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การทดสอบดินในห้องปฏิบัติการ</a:t>
            </a:r>
            <a:endParaRPr lang="en-US" smtClean="0"/>
          </a:p>
        </p:txBody>
      </p:sp>
      <p:grpSp>
        <p:nvGrpSpPr>
          <p:cNvPr id="50180" name="Group 24"/>
          <p:cNvGrpSpPr>
            <a:grpSpLocks/>
          </p:cNvGrpSpPr>
          <p:nvPr/>
        </p:nvGrpSpPr>
        <p:grpSpPr bwMode="auto">
          <a:xfrm>
            <a:off x="760413" y="1371600"/>
            <a:ext cx="7316787" cy="4800600"/>
            <a:chOff x="479" y="1016"/>
            <a:chExt cx="4609" cy="2728"/>
          </a:xfrm>
        </p:grpSpPr>
        <p:sp>
          <p:nvSpPr>
            <p:cNvPr id="101380" name="Freeform 4"/>
            <p:cNvSpPr>
              <a:spLocks noEditPoints="1"/>
            </p:cNvSpPr>
            <p:nvPr/>
          </p:nvSpPr>
          <p:spPr bwMode="gray">
            <a:xfrm rot="-1358056">
              <a:off x="877" y="1765"/>
              <a:ext cx="3839" cy="1527"/>
            </a:xfrm>
            <a:custGeom>
              <a:avLst/>
              <a:gdLst>
                <a:gd name="T0" fmla="*/ 1692 w 4040"/>
                <a:gd name="T1" fmla="*/ 12 h 1888"/>
                <a:gd name="T2" fmla="*/ 1234 w 4040"/>
                <a:gd name="T3" fmla="*/ 74 h 1888"/>
                <a:gd name="T4" fmla="*/ 828 w 4040"/>
                <a:gd name="T5" fmla="*/ 182 h 1888"/>
                <a:gd name="T6" fmla="*/ 486 w 4040"/>
                <a:gd name="T7" fmla="*/ 330 h 1888"/>
                <a:gd name="T8" fmla="*/ 226 w 4040"/>
                <a:gd name="T9" fmla="*/ 510 h 1888"/>
                <a:gd name="T10" fmla="*/ 58 w 4040"/>
                <a:gd name="T11" fmla="*/ 718 h 1888"/>
                <a:gd name="T12" fmla="*/ 0 w 4040"/>
                <a:gd name="T13" fmla="*/ 944 h 1888"/>
                <a:gd name="T14" fmla="*/ 58 w 4040"/>
                <a:gd name="T15" fmla="*/ 1170 h 1888"/>
                <a:gd name="T16" fmla="*/ 226 w 4040"/>
                <a:gd name="T17" fmla="*/ 1378 h 1888"/>
                <a:gd name="T18" fmla="*/ 486 w 4040"/>
                <a:gd name="T19" fmla="*/ 1558 h 1888"/>
                <a:gd name="T20" fmla="*/ 828 w 4040"/>
                <a:gd name="T21" fmla="*/ 1706 h 1888"/>
                <a:gd name="T22" fmla="*/ 1234 w 4040"/>
                <a:gd name="T23" fmla="*/ 1814 h 1888"/>
                <a:gd name="T24" fmla="*/ 1692 w 4040"/>
                <a:gd name="T25" fmla="*/ 1876 h 1888"/>
                <a:gd name="T26" fmla="*/ 2186 w 4040"/>
                <a:gd name="T27" fmla="*/ 1884 h 1888"/>
                <a:gd name="T28" fmla="*/ 2658 w 4040"/>
                <a:gd name="T29" fmla="*/ 1840 h 1888"/>
                <a:gd name="T30" fmla="*/ 3084 w 4040"/>
                <a:gd name="T31" fmla="*/ 1746 h 1888"/>
                <a:gd name="T32" fmla="*/ 3448 w 4040"/>
                <a:gd name="T33" fmla="*/ 1612 h 1888"/>
                <a:gd name="T34" fmla="*/ 3738 w 4040"/>
                <a:gd name="T35" fmla="*/ 1442 h 1888"/>
                <a:gd name="T36" fmla="*/ 3938 w 4040"/>
                <a:gd name="T37" fmla="*/ 1242 h 1888"/>
                <a:gd name="T38" fmla="*/ 4034 w 4040"/>
                <a:gd name="T39" fmla="*/ 1022 h 1888"/>
                <a:gd name="T40" fmla="*/ 4014 w 4040"/>
                <a:gd name="T41" fmla="*/ 790 h 1888"/>
                <a:gd name="T42" fmla="*/ 3882 w 4040"/>
                <a:gd name="T43" fmla="*/ 576 h 1888"/>
                <a:gd name="T44" fmla="*/ 3650 w 4040"/>
                <a:gd name="T45" fmla="*/ 386 h 1888"/>
                <a:gd name="T46" fmla="*/ 3334 w 4040"/>
                <a:gd name="T47" fmla="*/ 228 h 1888"/>
                <a:gd name="T48" fmla="*/ 2948 w 4040"/>
                <a:gd name="T49" fmla="*/ 106 h 1888"/>
                <a:gd name="T50" fmla="*/ 2506 w 4040"/>
                <a:gd name="T51" fmla="*/ 28 h 1888"/>
                <a:gd name="T52" fmla="*/ 2020 w 4040"/>
                <a:gd name="T53" fmla="*/ 0 h 1888"/>
                <a:gd name="T54" fmla="*/ 1606 w 4040"/>
                <a:gd name="T55" fmla="*/ 1736 h 1888"/>
                <a:gd name="T56" fmla="*/ 1164 w 4040"/>
                <a:gd name="T57" fmla="*/ 1678 h 1888"/>
                <a:gd name="T58" fmla="*/ 776 w 4040"/>
                <a:gd name="T59" fmla="*/ 1576 h 1888"/>
                <a:gd name="T60" fmla="*/ 458 w 4040"/>
                <a:gd name="T61" fmla="*/ 1436 h 1888"/>
                <a:gd name="T62" fmla="*/ 224 w 4040"/>
                <a:gd name="T63" fmla="*/ 1266 h 1888"/>
                <a:gd name="T64" fmla="*/ 88 w 4040"/>
                <a:gd name="T65" fmla="*/ 1074 h 1888"/>
                <a:gd name="T66" fmla="*/ 68 w 4040"/>
                <a:gd name="T67" fmla="*/ 864 h 1888"/>
                <a:gd name="T68" fmla="*/ 166 w 4040"/>
                <a:gd name="T69" fmla="*/ 664 h 1888"/>
                <a:gd name="T70" fmla="*/ 370 w 4040"/>
                <a:gd name="T71" fmla="*/ 486 h 1888"/>
                <a:gd name="T72" fmla="*/ 662 w 4040"/>
                <a:gd name="T73" fmla="*/ 336 h 1888"/>
                <a:gd name="T74" fmla="*/ 1028 w 4040"/>
                <a:gd name="T75" fmla="*/ 222 h 1888"/>
                <a:gd name="T76" fmla="*/ 1454 w 4040"/>
                <a:gd name="T77" fmla="*/ 148 h 1888"/>
                <a:gd name="T78" fmla="*/ 1922 w 4040"/>
                <a:gd name="T79" fmla="*/ 120 h 1888"/>
                <a:gd name="T80" fmla="*/ 2392 w 4040"/>
                <a:gd name="T81" fmla="*/ 148 h 1888"/>
                <a:gd name="T82" fmla="*/ 2818 w 4040"/>
                <a:gd name="T83" fmla="*/ 222 h 1888"/>
                <a:gd name="T84" fmla="*/ 3184 w 4040"/>
                <a:gd name="T85" fmla="*/ 336 h 1888"/>
                <a:gd name="T86" fmla="*/ 3476 w 4040"/>
                <a:gd name="T87" fmla="*/ 486 h 1888"/>
                <a:gd name="T88" fmla="*/ 3680 w 4040"/>
                <a:gd name="T89" fmla="*/ 664 h 1888"/>
                <a:gd name="T90" fmla="*/ 3778 w 4040"/>
                <a:gd name="T91" fmla="*/ 864 h 1888"/>
                <a:gd name="T92" fmla="*/ 3758 w 4040"/>
                <a:gd name="T93" fmla="*/ 1074 h 1888"/>
                <a:gd name="T94" fmla="*/ 3622 w 4040"/>
                <a:gd name="T95" fmla="*/ 1266 h 1888"/>
                <a:gd name="T96" fmla="*/ 3388 w 4040"/>
                <a:gd name="T97" fmla="*/ 1436 h 1888"/>
                <a:gd name="T98" fmla="*/ 3070 w 4040"/>
                <a:gd name="T99" fmla="*/ 1576 h 1888"/>
                <a:gd name="T100" fmla="*/ 2682 w 4040"/>
                <a:gd name="T101" fmla="*/ 1678 h 1888"/>
                <a:gd name="T102" fmla="*/ 2240 w 4040"/>
                <a:gd name="T103" fmla="*/ 1736 h 1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040" h="1888">
                  <a:moveTo>
                    <a:pt x="2020" y="0"/>
                  </a:moveTo>
                  <a:lnTo>
                    <a:pt x="1854" y="4"/>
                  </a:lnTo>
                  <a:lnTo>
                    <a:pt x="1692" y="12"/>
                  </a:lnTo>
                  <a:lnTo>
                    <a:pt x="1534" y="28"/>
                  </a:lnTo>
                  <a:lnTo>
                    <a:pt x="1382" y="48"/>
                  </a:lnTo>
                  <a:lnTo>
                    <a:pt x="1234" y="74"/>
                  </a:lnTo>
                  <a:lnTo>
                    <a:pt x="1092" y="106"/>
                  </a:lnTo>
                  <a:lnTo>
                    <a:pt x="956" y="142"/>
                  </a:lnTo>
                  <a:lnTo>
                    <a:pt x="828" y="182"/>
                  </a:lnTo>
                  <a:lnTo>
                    <a:pt x="706" y="228"/>
                  </a:lnTo>
                  <a:lnTo>
                    <a:pt x="592" y="276"/>
                  </a:lnTo>
                  <a:lnTo>
                    <a:pt x="486" y="330"/>
                  </a:lnTo>
                  <a:lnTo>
                    <a:pt x="390" y="386"/>
                  </a:lnTo>
                  <a:lnTo>
                    <a:pt x="302" y="446"/>
                  </a:lnTo>
                  <a:lnTo>
                    <a:pt x="226" y="510"/>
                  </a:lnTo>
                  <a:lnTo>
                    <a:pt x="158" y="576"/>
                  </a:lnTo>
                  <a:lnTo>
                    <a:pt x="102" y="646"/>
                  </a:lnTo>
                  <a:lnTo>
                    <a:pt x="58" y="718"/>
                  </a:lnTo>
                  <a:lnTo>
                    <a:pt x="26" y="790"/>
                  </a:lnTo>
                  <a:lnTo>
                    <a:pt x="6" y="866"/>
                  </a:lnTo>
                  <a:lnTo>
                    <a:pt x="0" y="944"/>
                  </a:lnTo>
                  <a:lnTo>
                    <a:pt x="6" y="1022"/>
                  </a:lnTo>
                  <a:lnTo>
                    <a:pt x="26" y="1098"/>
                  </a:lnTo>
                  <a:lnTo>
                    <a:pt x="58" y="1170"/>
                  </a:lnTo>
                  <a:lnTo>
                    <a:pt x="102" y="1242"/>
                  </a:lnTo>
                  <a:lnTo>
                    <a:pt x="158" y="1312"/>
                  </a:lnTo>
                  <a:lnTo>
                    <a:pt x="226" y="1378"/>
                  </a:lnTo>
                  <a:lnTo>
                    <a:pt x="302" y="1442"/>
                  </a:lnTo>
                  <a:lnTo>
                    <a:pt x="390" y="1502"/>
                  </a:lnTo>
                  <a:lnTo>
                    <a:pt x="486" y="1558"/>
                  </a:lnTo>
                  <a:lnTo>
                    <a:pt x="592" y="1612"/>
                  </a:lnTo>
                  <a:lnTo>
                    <a:pt x="706" y="1660"/>
                  </a:lnTo>
                  <a:lnTo>
                    <a:pt x="828" y="1706"/>
                  </a:lnTo>
                  <a:lnTo>
                    <a:pt x="956" y="1746"/>
                  </a:lnTo>
                  <a:lnTo>
                    <a:pt x="1092" y="1782"/>
                  </a:lnTo>
                  <a:lnTo>
                    <a:pt x="1234" y="1814"/>
                  </a:lnTo>
                  <a:lnTo>
                    <a:pt x="1382" y="1840"/>
                  </a:lnTo>
                  <a:lnTo>
                    <a:pt x="1534" y="1860"/>
                  </a:lnTo>
                  <a:lnTo>
                    <a:pt x="1692" y="1876"/>
                  </a:lnTo>
                  <a:lnTo>
                    <a:pt x="1854" y="1884"/>
                  </a:lnTo>
                  <a:lnTo>
                    <a:pt x="2020" y="1888"/>
                  </a:lnTo>
                  <a:lnTo>
                    <a:pt x="2186" y="1884"/>
                  </a:lnTo>
                  <a:lnTo>
                    <a:pt x="2348" y="1876"/>
                  </a:lnTo>
                  <a:lnTo>
                    <a:pt x="2506" y="1860"/>
                  </a:lnTo>
                  <a:lnTo>
                    <a:pt x="2658" y="1840"/>
                  </a:lnTo>
                  <a:lnTo>
                    <a:pt x="2806" y="1814"/>
                  </a:lnTo>
                  <a:lnTo>
                    <a:pt x="2948" y="1782"/>
                  </a:lnTo>
                  <a:lnTo>
                    <a:pt x="3084" y="1746"/>
                  </a:lnTo>
                  <a:lnTo>
                    <a:pt x="3212" y="1706"/>
                  </a:lnTo>
                  <a:lnTo>
                    <a:pt x="3334" y="1660"/>
                  </a:lnTo>
                  <a:lnTo>
                    <a:pt x="3448" y="1612"/>
                  </a:lnTo>
                  <a:lnTo>
                    <a:pt x="3554" y="1558"/>
                  </a:lnTo>
                  <a:lnTo>
                    <a:pt x="3650" y="1502"/>
                  </a:lnTo>
                  <a:lnTo>
                    <a:pt x="3738" y="1442"/>
                  </a:lnTo>
                  <a:lnTo>
                    <a:pt x="3814" y="1378"/>
                  </a:lnTo>
                  <a:lnTo>
                    <a:pt x="3882" y="1312"/>
                  </a:lnTo>
                  <a:lnTo>
                    <a:pt x="3938" y="1242"/>
                  </a:lnTo>
                  <a:lnTo>
                    <a:pt x="3982" y="1170"/>
                  </a:lnTo>
                  <a:lnTo>
                    <a:pt x="4014" y="1098"/>
                  </a:lnTo>
                  <a:lnTo>
                    <a:pt x="4034" y="1022"/>
                  </a:lnTo>
                  <a:lnTo>
                    <a:pt x="4040" y="944"/>
                  </a:lnTo>
                  <a:lnTo>
                    <a:pt x="4034" y="866"/>
                  </a:lnTo>
                  <a:lnTo>
                    <a:pt x="4014" y="790"/>
                  </a:lnTo>
                  <a:lnTo>
                    <a:pt x="3982" y="718"/>
                  </a:lnTo>
                  <a:lnTo>
                    <a:pt x="3938" y="646"/>
                  </a:lnTo>
                  <a:lnTo>
                    <a:pt x="3882" y="576"/>
                  </a:lnTo>
                  <a:lnTo>
                    <a:pt x="3814" y="510"/>
                  </a:lnTo>
                  <a:lnTo>
                    <a:pt x="3738" y="446"/>
                  </a:lnTo>
                  <a:lnTo>
                    <a:pt x="3650" y="386"/>
                  </a:lnTo>
                  <a:lnTo>
                    <a:pt x="3554" y="330"/>
                  </a:lnTo>
                  <a:lnTo>
                    <a:pt x="3448" y="276"/>
                  </a:lnTo>
                  <a:lnTo>
                    <a:pt x="3334" y="228"/>
                  </a:lnTo>
                  <a:lnTo>
                    <a:pt x="3212" y="182"/>
                  </a:lnTo>
                  <a:lnTo>
                    <a:pt x="3084" y="142"/>
                  </a:lnTo>
                  <a:lnTo>
                    <a:pt x="2948" y="106"/>
                  </a:lnTo>
                  <a:lnTo>
                    <a:pt x="2806" y="74"/>
                  </a:lnTo>
                  <a:lnTo>
                    <a:pt x="2658" y="48"/>
                  </a:lnTo>
                  <a:lnTo>
                    <a:pt x="2506" y="28"/>
                  </a:lnTo>
                  <a:lnTo>
                    <a:pt x="2348" y="12"/>
                  </a:lnTo>
                  <a:lnTo>
                    <a:pt x="2186" y="4"/>
                  </a:lnTo>
                  <a:lnTo>
                    <a:pt x="2020" y="0"/>
                  </a:lnTo>
                  <a:close/>
                  <a:moveTo>
                    <a:pt x="1922" y="1748"/>
                  </a:moveTo>
                  <a:lnTo>
                    <a:pt x="1762" y="1746"/>
                  </a:lnTo>
                  <a:lnTo>
                    <a:pt x="1606" y="1736"/>
                  </a:lnTo>
                  <a:lnTo>
                    <a:pt x="1454" y="1722"/>
                  </a:lnTo>
                  <a:lnTo>
                    <a:pt x="1306" y="1702"/>
                  </a:lnTo>
                  <a:lnTo>
                    <a:pt x="1164" y="1678"/>
                  </a:lnTo>
                  <a:lnTo>
                    <a:pt x="1028" y="1648"/>
                  </a:lnTo>
                  <a:lnTo>
                    <a:pt x="898" y="1614"/>
                  </a:lnTo>
                  <a:lnTo>
                    <a:pt x="776" y="1576"/>
                  </a:lnTo>
                  <a:lnTo>
                    <a:pt x="662" y="1532"/>
                  </a:lnTo>
                  <a:lnTo>
                    <a:pt x="554" y="1486"/>
                  </a:lnTo>
                  <a:lnTo>
                    <a:pt x="458" y="1436"/>
                  </a:lnTo>
                  <a:lnTo>
                    <a:pt x="370" y="1382"/>
                  </a:lnTo>
                  <a:lnTo>
                    <a:pt x="292" y="1326"/>
                  </a:lnTo>
                  <a:lnTo>
                    <a:pt x="224" y="1266"/>
                  </a:lnTo>
                  <a:lnTo>
                    <a:pt x="166" y="1204"/>
                  </a:lnTo>
                  <a:lnTo>
                    <a:pt x="122" y="1140"/>
                  </a:lnTo>
                  <a:lnTo>
                    <a:pt x="88" y="1074"/>
                  </a:lnTo>
                  <a:lnTo>
                    <a:pt x="68" y="1004"/>
                  </a:lnTo>
                  <a:lnTo>
                    <a:pt x="62" y="934"/>
                  </a:lnTo>
                  <a:lnTo>
                    <a:pt x="68" y="864"/>
                  </a:lnTo>
                  <a:lnTo>
                    <a:pt x="88" y="796"/>
                  </a:lnTo>
                  <a:lnTo>
                    <a:pt x="122" y="730"/>
                  </a:lnTo>
                  <a:lnTo>
                    <a:pt x="166" y="664"/>
                  </a:lnTo>
                  <a:lnTo>
                    <a:pt x="224" y="602"/>
                  </a:lnTo>
                  <a:lnTo>
                    <a:pt x="292" y="544"/>
                  </a:lnTo>
                  <a:lnTo>
                    <a:pt x="370" y="486"/>
                  </a:lnTo>
                  <a:lnTo>
                    <a:pt x="458" y="434"/>
                  </a:lnTo>
                  <a:lnTo>
                    <a:pt x="554" y="382"/>
                  </a:lnTo>
                  <a:lnTo>
                    <a:pt x="662" y="336"/>
                  </a:lnTo>
                  <a:lnTo>
                    <a:pt x="776" y="294"/>
                  </a:lnTo>
                  <a:lnTo>
                    <a:pt x="898" y="256"/>
                  </a:lnTo>
                  <a:lnTo>
                    <a:pt x="1028" y="222"/>
                  </a:lnTo>
                  <a:lnTo>
                    <a:pt x="1164" y="192"/>
                  </a:lnTo>
                  <a:lnTo>
                    <a:pt x="1306" y="166"/>
                  </a:lnTo>
                  <a:lnTo>
                    <a:pt x="1454" y="148"/>
                  </a:lnTo>
                  <a:lnTo>
                    <a:pt x="1606" y="132"/>
                  </a:lnTo>
                  <a:lnTo>
                    <a:pt x="1762" y="124"/>
                  </a:lnTo>
                  <a:lnTo>
                    <a:pt x="1922" y="120"/>
                  </a:lnTo>
                  <a:lnTo>
                    <a:pt x="2084" y="124"/>
                  </a:lnTo>
                  <a:lnTo>
                    <a:pt x="2240" y="132"/>
                  </a:lnTo>
                  <a:lnTo>
                    <a:pt x="2392" y="148"/>
                  </a:lnTo>
                  <a:lnTo>
                    <a:pt x="2540" y="166"/>
                  </a:lnTo>
                  <a:lnTo>
                    <a:pt x="2682" y="192"/>
                  </a:lnTo>
                  <a:lnTo>
                    <a:pt x="2818" y="222"/>
                  </a:lnTo>
                  <a:lnTo>
                    <a:pt x="2948" y="256"/>
                  </a:lnTo>
                  <a:lnTo>
                    <a:pt x="3070" y="294"/>
                  </a:lnTo>
                  <a:lnTo>
                    <a:pt x="3184" y="336"/>
                  </a:lnTo>
                  <a:lnTo>
                    <a:pt x="3292" y="382"/>
                  </a:lnTo>
                  <a:lnTo>
                    <a:pt x="3388" y="434"/>
                  </a:lnTo>
                  <a:lnTo>
                    <a:pt x="3476" y="486"/>
                  </a:lnTo>
                  <a:lnTo>
                    <a:pt x="3554" y="544"/>
                  </a:lnTo>
                  <a:lnTo>
                    <a:pt x="3622" y="602"/>
                  </a:lnTo>
                  <a:lnTo>
                    <a:pt x="3680" y="664"/>
                  </a:lnTo>
                  <a:lnTo>
                    <a:pt x="3724" y="730"/>
                  </a:lnTo>
                  <a:lnTo>
                    <a:pt x="3758" y="796"/>
                  </a:lnTo>
                  <a:lnTo>
                    <a:pt x="3778" y="864"/>
                  </a:lnTo>
                  <a:lnTo>
                    <a:pt x="3784" y="934"/>
                  </a:lnTo>
                  <a:lnTo>
                    <a:pt x="3778" y="1004"/>
                  </a:lnTo>
                  <a:lnTo>
                    <a:pt x="3758" y="1074"/>
                  </a:lnTo>
                  <a:lnTo>
                    <a:pt x="3724" y="1140"/>
                  </a:lnTo>
                  <a:lnTo>
                    <a:pt x="3680" y="1204"/>
                  </a:lnTo>
                  <a:lnTo>
                    <a:pt x="3622" y="1266"/>
                  </a:lnTo>
                  <a:lnTo>
                    <a:pt x="3554" y="1326"/>
                  </a:lnTo>
                  <a:lnTo>
                    <a:pt x="3476" y="1382"/>
                  </a:lnTo>
                  <a:lnTo>
                    <a:pt x="3388" y="1436"/>
                  </a:lnTo>
                  <a:lnTo>
                    <a:pt x="3292" y="1486"/>
                  </a:lnTo>
                  <a:lnTo>
                    <a:pt x="3184" y="1532"/>
                  </a:lnTo>
                  <a:lnTo>
                    <a:pt x="3070" y="1576"/>
                  </a:lnTo>
                  <a:lnTo>
                    <a:pt x="2948" y="1614"/>
                  </a:lnTo>
                  <a:lnTo>
                    <a:pt x="2818" y="1648"/>
                  </a:lnTo>
                  <a:lnTo>
                    <a:pt x="2682" y="1678"/>
                  </a:lnTo>
                  <a:lnTo>
                    <a:pt x="2540" y="1702"/>
                  </a:lnTo>
                  <a:lnTo>
                    <a:pt x="2392" y="1722"/>
                  </a:lnTo>
                  <a:lnTo>
                    <a:pt x="2240" y="1736"/>
                  </a:lnTo>
                  <a:lnTo>
                    <a:pt x="2084" y="1746"/>
                  </a:lnTo>
                  <a:lnTo>
                    <a:pt x="1922" y="1748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30196"/>
                    <a:invGamma/>
                    <a:alpha val="36000"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188" name="Oval 5"/>
            <p:cNvSpPr>
              <a:spLocks noChangeArrowheads="1"/>
            </p:cNvSpPr>
            <p:nvPr/>
          </p:nvSpPr>
          <p:spPr bwMode="gray">
            <a:xfrm rot="-1543677">
              <a:off x="2736" y="1728"/>
              <a:ext cx="672" cy="192"/>
            </a:xfrm>
            <a:prstGeom prst="ellipse">
              <a:avLst/>
            </a:prstGeom>
            <a:gradFill rotWithShape="1">
              <a:gsLst>
                <a:gs pos="0">
                  <a:srgbClr xmlns:mc="http://schemas.openxmlformats.org/markup-compatibility/2006" xmlns:a14="http://schemas.microsoft.com/office/drawing/2010/main" val="5F5F5F" mc:Ignorable=""/>
                </a:gs>
                <a:gs pos="100000">
                  <a:srgbClr xmlns:mc="http://schemas.openxmlformats.org/markup-compatibility/2006" xmlns:a14="http://schemas.microsoft.com/office/drawing/2010/main" val="84A5CA" mc:Ignorable="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50189" name="Oval 6"/>
            <p:cNvSpPr>
              <a:spLocks noChangeArrowheads="1"/>
            </p:cNvSpPr>
            <p:nvPr/>
          </p:nvSpPr>
          <p:spPr bwMode="gray">
            <a:xfrm rot="-1543677">
              <a:off x="4416" y="1824"/>
              <a:ext cx="672" cy="192"/>
            </a:xfrm>
            <a:prstGeom prst="ellipse">
              <a:avLst/>
            </a:prstGeom>
            <a:gradFill rotWithShape="1">
              <a:gsLst>
                <a:gs pos="0">
                  <a:srgbClr xmlns:mc="http://schemas.openxmlformats.org/markup-compatibility/2006" xmlns:a14="http://schemas.microsoft.com/office/drawing/2010/main" val="5F5F5F" mc:Ignorable=""/>
                </a:gs>
                <a:gs pos="100000">
                  <a:srgbClr xmlns:mc="http://schemas.openxmlformats.org/markup-compatibility/2006" xmlns:a14="http://schemas.microsoft.com/office/drawing/2010/main" val="84A5CA" mc:Ignorable="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50190" name="Oval 7"/>
            <p:cNvSpPr>
              <a:spLocks noChangeArrowheads="1"/>
            </p:cNvSpPr>
            <p:nvPr/>
          </p:nvSpPr>
          <p:spPr bwMode="gray">
            <a:xfrm rot="-1543677">
              <a:off x="1824" y="3504"/>
              <a:ext cx="672" cy="192"/>
            </a:xfrm>
            <a:prstGeom prst="ellipse">
              <a:avLst/>
            </a:prstGeom>
            <a:gradFill rotWithShape="1">
              <a:gsLst>
                <a:gs pos="0">
                  <a:srgbClr xmlns:mc="http://schemas.openxmlformats.org/markup-compatibility/2006" xmlns:a14="http://schemas.microsoft.com/office/drawing/2010/main" val="5F5F5F" mc:Ignorable=""/>
                </a:gs>
                <a:gs pos="100000">
                  <a:srgbClr xmlns:mc="http://schemas.openxmlformats.org/markup-compatibility/2006" xmlns:a14="http://schemas.microsoft.com/office/drawing/2010/main" val="84A5CA" mc:Ignorable="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50191" name="Oval 8"/>
            <p:cNvSpPr>
              <a:spLocks noChangeArrowheads="1"/>
            </p:cNvSpPr>
            <p:nvPr/>
          </p:nvSpPr>
          <p:spPr bwMode="gray">
            <a:xfrm rot="-1543677">
              <a:off x="3456" y="3120"/>
              <a:ext cx="672" cy="192"/>
            </a:xfrm>
            <a:prstGeom prst="ellipse">
              <a:avLst/>
            </a:prstGeom>
            <a:gradFill rotWithShape="1">
              <a:gsLst>
                <a:gs pos="0">
                  <a:srgbClr xmlns:mc="http://schemas.openxmlformats.org/markup-compatibility/2006" xmlns:a14="http://schemas.microsoft.com/office/drawing/2010/main" val="5F5F5F" mc:Ignorable=""/>
                </a:gs>
                <a:gs pos="100000">
                  <a:srgbClr xmlns:mc="http://schemas.openxmlformats.org/markup-compatibility/2006" xmlns:a14="http://schemas.microsoft.com/office/drawing/2010/main" val="84A5CA" mc:Ignorable="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50192" name="Oval 9"/>
            <p:cNvSpPr>
              <a:spLocks noChangeArrowheads="1"/>
            </p:cNvSpPr>
            <p:nvPr/>
          </p:nvSpPr>
          <p:spPr bwMode="gray">
            <a:xfrm rot="-1543677">
              <a:off x="1656" y="2359"/>
              <a:ext cx="672" cy="192"/>
            </a:xfrm>
            <a:prstGeom prst="ellipse">
              <a:avLst/>
            </a:prstGeom>
            <a:gradFill rotWithShape="1">
              <a:gsLst>
                <a:gs pos="0">
                  <a:srgbClr xmlns:mc="http://schemas.openxmlformats.org/markup-compatibility/2006" xmlns:a14="http://schemas.microsoft.com/office/drawing/2010/main" val="5F5F5F" mc:Ignorable=""/>
                </a:gs>
                <a:gs pos="100000">
                  <a:srgbClr xmlns:mc="http://schemas.openxmlformats.org/markup-compatibility/2006" xmlns:a14="http://schemas.microsoft.com/office/drawing/2010/main" val="84A5CA" mc:Ignorable="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th-TH"/>
            </a:p>
          </p:txBody>
        </p:sp>
        <p:sp>
          <p:nvSpPr>
            <p:cNvPr id="101386" name="Oval 10"/>
            <p:cNvSpPr>
              <a:spLocks noChangeArrowheads="1"/>
            </p:cNvSpPr>
            <p:nvPr/>
          </p:nvSpPr>
          <p:spPr bwMode="gray">
            <a:xfrm>
              <a:off x="2407" y="1296"/>
              <a:ext cx="720" cy="695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34510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1387" name="Oval 11"/>
            <p:cNvSpPr>
              <a:spLocks noChangeArrowheads="1"/>
            </p:cNvSpPr>
            <p:nvPr/>
          </p:nvSpPr>
          <p:spPr bwMode="gray">
            <a:xfrm>
              <a:off x="1358" y="1893"/>
              <a:ext cx="719" cy="694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31373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1388" name="Oval 12"/>
            <p:cNvSpPr>
              <a:spLocks noChangeArrowheads="1"/>
            </p:cNvSpPr>
            <p:nvPr/>
          </p:nvSpPr>
          <p:spPr bwMode="gray">
            <a:xfrm>
              <a:off x="1493" y="3050"/>
              <a:ext cx="719" cy="694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35686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1389" name="Oval 13"/>
            <p:cNvSpPr>
              <a:spLocks noChangeArrowheads="1"/>
            </p:cNvSpPr>
            <p:nvPr/>
          </p:nvSpPr>
          <p:spPr bwMode="gray">
            <a:xfrm>
              <a:off x="3048" y="2707"/>
              <a:ext cx="719" cy="695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35686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1390" name="Oval 14"/>
            <p:cNvSpPr>
              <a:spLocks noChangeArrowheads="1"/>
            </p:cNvSpPr>
            <p:nvPr/>
          </p:nvSpPr>
          <p:spPr bwMode="gray">
            <a:xfrm>
              <a:off x="4072" y="1420"/>
              <a:ext cx="680" cy="695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34510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endParaRPr lang="en-US" b="1"/>
            </a:p>
          </p:txBody>
        </p:sp>
        <p:sp>
          <p:nvSpPr>
            <p:cNvPr id="44049" name="Text Box 15"/>
            <p:cNvSpPr txBox="1">
              <a:spLocks noChangeArrowheads="1"/>
            </p:cNvSpPr>
            <p:nvPr/>
          </p:nvSpPr>
          <p:spPr bwMode="gray">
            <a:xfrm>
              <a:off x="1174" y="2088"/>
              <a:ext cx="1154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r>
                <a:rPr lang="en-US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Superspace Bold" pitchFamily="2" charset="0"/>
                  <a:cs typeface="Superspace Bold" pitchFamily="2" charset="0"/>
                </a:rPr>
                <a:t>Unit Weight</a:t>
              </a:r>
            </a:p>
          </p:txBody>
        </p:sp>
        <p:sp>
          <p:nvSpPr>
            <p:cNvPr id="44050" name="Text Box 16"/>
            <p:cNvSpPr txBox="1">
              <a:spLocks noChangeArrowheads="1"/>
            </p:cNvSpPr>
            <p:nvPr/>
          </p:nvSpPr>
          <p:spPr bwMode="gray">
            <a:xfrm>
              <a:off x="2050" y="1519"/>
              <a:ext cx="1433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r>
                <a:rPr lang="en-US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Superspace Bold" pitchFamily="2" charset="0"/>
                  <a:cs typeface="Superspace Bold" pitchFamily="2" charset="0"/>
                </a:rPr>
                <a:t>Sieve Analysis</a:t>
              </a:r>
            </a:p>
          </p:txBody>
        </p:sp>
        <p:sp>
          <p:nvSpPr>
            <p:cNvPr id="44051" name="Text Box 17"/>
            <p:cNvSpPr txBox="1">
              <a:spLocks noChangeArrowheads="1"/>
            </p:cNvSpPr>
            <p:nvPr/>
          </p:nvSpPr>
          <p:spPr bwMode="gray">
            <a:xfrm>
              <a:off x="3939" y="1636"/>
              <a:ext cx="929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r>
                <a:rPr lang="en-US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Superspace Bold" pitchFamily="2" charset="0"/>
                  <a:cs typeface="Superspace Bold" pitchFamily="2" charset="0"/>
                </a:rPr>
                <a:t>Plasticity</a:t>
              </a:r>
            </a:p>
          </p:txBody>
        </p:sp>
        <p:sp>
          <p:nvSpPr>
            <p:cNvPr id="44052" name="Text Box 18"/>
            <p:cNvSpPr txBox="1">
              <a:spLocks noChangeArrowheads="1"/>
            </p:cNvSpPr>
            <p:nvPr/>
          </p:nvSpPr>
          <p:spPr bwMode="gray">
            <a:xfrm>
              <a:off x="2609" y="2919"/>
              <a:ext cx="1669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r>
                <a:rPr lang="en-US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Superspace Bold" pitchFamily="2" charset="0"/>
                  <a:cs typeface="Superspace Bold" pitchFamily="2" charset="0"/>
                </a:rPr>
                <a:t>Moisture Content</a:t>
              </a:r>
            </a:p>
          </p:txBody>
        </p:sp>
        <p:sp>
          <p:nvSpPr>
            <p:cNvPr id="44053" name="Text Box 19"/>
            <p:cNvSpPr txBox="1">
              <a:spLocks noChangeArrowheads="1"/>
            </p:cNvSpPr>
            <p:nvPr/>
          </p:nvSpPr>
          <p:spPr bwMode="gray">
            <a:xfrm>
              <a:off x="814" y="3130"/>
              <a:ext cx="2108" cy="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xmlns:mc="http://schemas.openxmlformats.org/markup-compatibility/2006" val="FFFFFF" mc:Ignorable="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xmlns:mc="http://schemas.openxmlformats.org/markup-compatibility/2006" val="000000" mc:Ignorable="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r>
                <a:rPr lang="en-US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Superspace Bold" pitchFamily="2" charset="0"/>
                  <a:cs typeface="Superspace Bold" pitchFamily="2" charset="0"/>
                </a:rPr>
                <a:t>Unconfined </a:t>
              </a:r>
            </a:p>
            <a:p>
              <a:pPr algn="ctr">
                <a:defRPr/>
              </a:pPr>
              <a:r>
                <a:rPr lang="en-US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Superspace Bold" pitchFamily="2" charset="0"/>
                  <a:cs typeface="Superspace Bold" pitchFamily="2" charset="0"/>
                </a:rPr>
                <a:t>Compressive Strength</a:t>
              </a:r>
            </a:p>
          </p:txBody>
        </p:sp>
        <p:sp>
          <p:nvSpPr>
            <p:cNvPr id="50203" name="Text Box 20"/>
            <p:cNvSpPr txBox="1">
              <a:spLocks noChangeArrowheads="1"/>
            </p:cNvSpPr>
            <p:nvPr/>
          </p:nvSpPr>
          <p:spPr bwMode="gray">
            <a:xfrm>
              <a:off x="2160" y="2304"/>
              <a:ext cx="163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th-TH" sz="2800" b="1">
                  <a:latin typeface="Superspace Bold" pitchFamily="2" charset="0"/>
                  <a:ea typeface="Superspace Bold" pitchFamily="2" charset="0"/>
                  <a:cs typeface="Superspace Bold" pitchFamily="2" charset="0"/>
                </a:rPr>
                <a:t>การทดสอบใน </a:t>
              </a:r>
              <a:r>
                <a:rPr lang="en-US" sz="2800" b="1">
                  <a:latin typeface="Superspace Bold" pitchFamily="2" charset="0"/>
                  <a:ea typeface="Superspace Bold" pitchFamily="2" charset="0"/>
                  <a:cs typeface="Superspace Bold" pitchFamily="2" charset="0"/>
                </a:rPr>
                <a:t>Lab</a:t>
              </a:r>
            </a:p>
          </p:txBody>
        </p:sp>
        <p:sp>
          <p:nvSpPr>
            <p:cNvPr id="50204" name="Line 21"/>
            <p:cNvSpPr>
              <a:spLocks noChangeShapeType="1"/>
            </p:cNvSpPr>
            <p:nvPr/>
          </p:nvSpPr>
          <p:spPr bwMode="gray">
            <a:xfrm>
              <a:off x="1639" y="1545"/>
              <a:ext cx="1025" cy="7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50205" name="AutoShape 22"/>
            <p:cNvCxnSpPr>
              <a:cxnSpLocks noChangeShapeType="1"/>
            </p:cNvCxnSpPr>
            <p:nvPr/>
          </p:nvCxnSpPr>
          <p:spPr bwMode="gray">
            <a:xfrm flipH="1">
              <a:off x="559" y="1545"/>
              <a:ext cx="1087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50206" name="Text Box 23"/>
            <p:cNvSpPr txBox="1">
              <a:spLocks noChangeArrowheads="1"/>
            </p:cNvSpPr>
            <p:nvPr/>
          </p:nvSpPr>
          <p:spPr bwMode="gray">
            <a:xfrm>
              <a:off x="479" y="1016"/>
              <a:ext cx="1825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th-TH" sz="2000" b="1">
                  <a:latin typeface="Superspace Bold" pitchFamily="2" charset="0"/>
                  <a:ea typeface="Superspace Bold" pitchFamily="2" charset="0"/>
                  <a:cs typeface="Superspace Bold" pitchFamily="2" charset="0"/>
                </a:rPr>
                <a:t>นำตัวอย่างดินจากกระบอกเก็บตัวอย่างไปทดสอบสอบหาคุณสมบัติต่างๆ</a:t>
              </a:r>
              <a:endParaRPr lang="en-US" sz="2000" b="1">
                <a:latin typeface="Superspace Bold" pitchFamily="2" charset="0"/>
                <a:ea typeface="Superspace Bold" pitchFamily="2" charset="0"/>
                <a:cs typeface="Superspace Bold" pitchFamily="2" charset="0"/>
              </a:endParaRPr>
            </a:p>
          </p:txBody>
        </p:sp>
      </p:grpSp>
      <p:pic>
        <p:nvPicPr>
          <p:cNvPr id="50181" name="ตัวแทนเนื้อหา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6067425"/>
            <a:ext cx="33528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Oval 12"/>
          <p:cNvSpPr>
            <a:spLocks noChangeArrowheads="1"/>
          </p:cNvSpPr>
          <p:nvPr/>
        </p:nvSpPr>
        <p:spPr bwMode="gray">
          <a:xfrm>
            <a:off x="6956425" y="3602038"/>
            <a:ext cx="1141413" cy="1220787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35686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Text Box 19"/>
          <p:cNvSpPr txBox="1">
            <a:spLocks noChangeArrowheads="1"/>
          </p:cNvSpPr>
          <p:nvPr/>
        </p:nvSpPr>
        <p:spPr bwMode="gray">
          <a:xfrm>
            <a:off x="6176963" y="3944938"/>
            <a:ext cx="27003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uperspace Bold" pitchFamily="2" charset="0"/>
                <a:cs typeface="Superspace Bold" pitchFamily="2" charset="0"/>
              </a:rPr>
              <a:t>Direct Shear Test</a:t>
            </a:r>
          </a:p>
        </p:txBody>
      </p:sp>
      <p:sp>
        <p:nvSpPr>
          <p:cNvPr id="50184" name="Oval 9"/>
          <p:cNvSpPr>
            <a:spLocks noChangeArrowheads="1"/>
          </p:cNvSpPr>
          <p:nvPr/>
        </p:nvSpPr>
        <p:spPr bwMode="gray">
          <a:xfrm rot="-1543677">
            <a:off x="1538288" y="4813300"/>
            <a:ext cx="1066800" cy="338138"/>
          </a:xfrm>
          <a:prstGeom prst="ellipse">
            <a:avLst/>
          </a:prstGeom>
          <a:gradFill rotWithShape="1">
            <a:gsLst>
              <a:gs pos="0">
                <a:srgbClr xmlns:mc="http://schemas.openxmlformats.org/markup-compatibility/2006" xmlns:a14="http://schemas.microsoft.com/office/drawing/2010/main" val="5F5F5F" mc:Ignorable=""/>
              </a:gs>
              <a:gs pos="100000">
                <a:srgbClr xmlns:mc="http://schemas.openxmlformats.org/markup-compatibility/2006" xmlns:a14="http://schemas.microsoft.com/office/drawing/2010/main" val="84A5CA" mc:Ignorable="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th-TH"/>
          </a:p>
        </p:txBody>
      </p:sp>
      <p:sp>
        <p:nvSpPr>
          <p:cNvPr id="29" name="Oval 11"/>
          <p:cNvSpPr>
            <a:spLocks noChangeArrowheads="1"/>
          </p:cNvSpPr>
          <p:nvPr/>
        </p:nvSpPr>
        <p:spPr bwMode="gray">
          <a:xfrm>
            <a:off x="1109663" y="4062413"/>
            <a:ext cx="1141412" cy="1220787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31373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gray">
          <a:xfrm>
            <a:off x="1325563" y="4405313"/>
            <a:ext cx="7096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xmlns:mc="http://schemas.openxmlformats.org/markup-compatibility/2006" val="000000" mc:Ignorable="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th-TH" sz="2800" b="1">
                <a:solidFill>
                  <a:srgbClr xmlns:mc="http://schemas.openxmlformats.org/markup-compatibility/2006" xmlns:a14="http://schemas.microsoft.com/office/drawing/2010/main" val="F14F3D" mc:Ignorable=""/>
                </a:solidFill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ถ.พ.</a:t>
            </a:r>
            <a:endParaRPr lang="en-US" sz="2800" b="1">
              <a:solidFill>
                <a:srgbClr xmlns:mc="http://schemas.openxmlformats.org/markup-compatibility/2006" xmlns:a14="http://schemas.microsoft.com/office/drawing/2010/main" val="F14F3D" mc:Ignorable=""/>
              </a:solidFill>
              <a:latin typeface="Superspace Bold" pitchFamily="2" charset="0"/>
              <a:ea typeface="Superspace Bold" pitchFamily="2" charset="0"/>
              <a:cs typeface="Superspace Bold" pitchFamily="2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th-TH" smtClean="0">
                <a:latin typeface="TH Chakra Petch" pitchFamily="2" charset="-34"/>
                <a:cs typeface="TH Chakra Petch" pitchFamily="2" charset="-34"/>
              </a:rPr>
              <a:t>การบันทึกข้อมูล</a:t>
            </a:r>
            <a:endParaRPr lang="en-US" smtClean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th-TH" sz="2400" dirty="0" smtClean="0"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ในรายงานการเจาะสำรวจดินจะต้องมีรายละเอียด ดังนี้</a:t>
            </a:r>
          </a:p>
          <a:p>
            <a:pPr lvl="1"/>
            <a:r>
              <a:rPr lang="th-TH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ตำแหน่งหลุมเจาะ ระดับผิวดิน หมายเลขหลุม ระดับน้ำใต้ดิน</a:t>
            </a:r>
          </a:p>
          <a:p>
            <a:pPr lvl="1"/>
            <a:r>
              <a:rPr lang="th-TH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ผู้รับผิดชอบการเจาะดิน</a:t>
            </a:r>
          </a:p>
          <a:p>
            <a:pPr lvl="1"/>
            <a:r>
              <a:rPr lang="th-TH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วิธีการเจาะ วิธีการเก็บตัวอย่างดิน รายละเอียดชั้นดิน ลักษณะดิน ผลการทดสอบในห้องปฏิบัติการ</a:t>
            </a:r>
          </a:p>
          <a:p>
            <a:pPr lvl="1">
              <a:buFont typeface="Wingdings" pitchFamily="2" charset="2"/>
              <a:buNone/>
            </a:pPr>
            <a:r>
              <a:rPr lang="th-TH" dirty="0" smtClean="0"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แสดงไว้ใน </a:t>
            </a:r>
            <a:r>
              <a:rPr lang="en-US" dirty="0" smtClean="0"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Summary of Test Result </a:t>
            </a:r>
            <a:r>
              <a:rPr lang="th-TH" dirty="0" smtClean="0"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และ </a:t>
            </a:r>
            <a:r>
              <a:rPr lang="en-US" dirty="0" smtClean="0"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Boring log</a:t>
            </a:r>
            <a:endParaRPr lang="th-TH" dirty="0" smtClean="0">
              <a:latin typeface="Superspace Bold" pitchFamily="2" charset="0"/>
              <a:ea typeface="Superspace Bold" pitchFamily="2" charset="0"/>
              <a:cs typeface="Superspace Bold" pitchFamily="2" charset="0"/>
            </a:endParaRPr>
          </a:p>
          <a:p>
            <a:pPr lvl="1"/>
            <a:endParaRPr lang="th-TH" dirty="0" smtClean="0">
              <a:solidFill>
                <a:srgbClr xmlns:mc="http://schemas.openxmlformats.org/markup-compatibility/2006" xmlns:a14="http://schemas.microsoft.com/office/drawing/2010/main" val="FF0000" mc:Ignorable=""/>
              </a:solidFill>
              <a:latin typeface="Superspace Bold" pitchFamily="2" charset="0"/>
              <a:ea typeface="Superspace Bold" pitchFamily="2" charset="0"/>
              <a:cs typeface="Superspace Bold" pitchFamily="2" charset="0"/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pic>
        <p:nvPicPr>
          <p:cNvPr id="51205" name="ตัวแทนเนื้อหา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0200" y="5257800"/>
            <a:ext cx="33528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4"/>
          <p:cNvSpPr txBox="1">
            <a:spLocks noChangeArrowheads="1"/>
          </p:cNvSpPr>
          <p:nvPr/>
        </p:nvSpPr>
        <p:spPr bwMode="auto">
          <a:xfrm>
            <a:off x="2057400" y="5500688"/>
            <a:ext cx="4724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chemeClr val="accent1"/>
                </a:solidFill>
                <a:latin typeface="Verdana" pitchFamily="34" charset="0"/>
              </a:rPr>
              <a:t>www.themegallery.com</a:t>
            </a:r>
          </a:p>
        </p:txBody>
      </p:sp>
      <p:sp>
        <p:nvSpPr>
          <p:cNvPr id="87045" name="WordArt 5"/>
          <p:cNvSpPr>
            <a:spLocks noChangeArrowheads="1" noChangeShapeType="1" noTextEdit="1"/>
          </p:cNvSpPr>
          <p:nvPr/>
        </p:nvSpPr>
        <p:spPr bwMode="gray">
          <a:xfrm>
            <a:off x="2209800" y="3048000"/>
            <a:ext cx="4343400" cy="609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xmlns:mc="http://schemas.openxmlformats.org/markup-compatibility/2006" xmlns:a14="http://schemas.microsoft.com/office/drawing/2010/main" val="FFFFFF" mc:Ignorable="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bg2"/>
                    </a:gs>
                    <a:gs pos="100000">
                      <a:srgbClr xmlns:mc="http://schemas.openxmlformats.org/markup-compatibility/2006" xmlns:a14="http://schemas.microsoft.com/office/drawing/2010/main" val="666666" mc:Ignorable=""/>
                    </a:gs>
                  </a:gsLst>
                  <a:lin ang="0" scaled="1"/>
                </a:gradFill>
                <a:effectLst>
                  <a:outerShdw dist="71842" dir="2700000" algn="ctr" rotWithShape="0">
                    <a:schemeClr val="tx1">
                      <a:alpha val="50000"/>
                    </a:schemeClr>
                  </a:outerShdw>
                </a:effectLst>
                <a:latin typeface="Arial"/>
                <a:cs typeface="Arial"/>
              </a:rPr>
              <a:t>Thank You 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7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7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th-TH" smtClean="0"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การจำแนกดินตามขนาดของเม็ดดิน</a:t>
            </a:r>
            <a:endParaRPr lang="en-US" smtClean="0">
              <a:latin typeface="Superspace Bold" pitchFamily="2" charset="0"/>
              <a:ea typeface="Superspace Bold" pitchFamily="2" charset="0"/>
              <a:cs typeface="Superspace Bold" pitchFamily="2" charset="0"/>
            </a:endParaRPr>
          </a:p>
        </p:txBody>
      </p:sp>
      <p:pic>
        <p:nvPicPr>
          <p:cNvPr id="18435" name="ตัวแทนเนื้อหา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28800" y="1219200"/>
            <a:ext cx="5096422" cy="2667000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3886200"/>
            <a:ext cx="4953000" cy="2309326"/>
          </a:xfrm>
          <a:prstGeom prst="rect">
            <a:avLst/>
          </a:prstGeom>
          <a:noFill/>
          <a:ln w="952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8436" name="รูปภาพ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400" y="6019800"/>
            <a:ext cx="3048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38100" cmpd="sng">
            <a:noFill/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Sieve Analysis</a:t>
            </a:r>
          </a:p>
        </p:txBody>
      </p:sp>
      <p:pic>
        <p:nvPicPr>
          <p:cNvPr id="5" name="รูปภาพ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6019800"/>
            <a:ext cx="3048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1219200"/>
            <a:ext cx="7010400" cy="4925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th-TH" smtClean="0"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การจำแนกดินตามขนาดของเม็ดดิน</a:t>
            </a:r>
            <a:endParaRPr lang="en-US" smtClean="0">
              <a:latin typeface="Superspace Bold" pitchFamily="2" charset="0"/>
              <a:ea typeface="Superspace Bold" pitchFamily="2" charset="0"/>
              <a:cs typeface="Superspace Bold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12954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8436" name="รูปภาพ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6019800"/>
            <a:ext cx="3048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09600" y="1295400"/>
            <a:ext cx="533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/>
              <a:t>ดินที่มีขนาดคละกันดี </a:t>
            </a:r>
            <a:r>
              <a:rPr lang="en-US" sz="3200" b="1" dirty="0" smtClean="0"/>
              <a:t> </a:t>
            </a:r>
            <a:r>
              <a:rPr lang="en-US" b="1" dirty="0" smtClean="0"/>
              <a:t>(Well Graded Soil)</a:t>
            </a:r>
            <a:endParaRPr lang="en-US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1905000"/>
            <a:ext cx="5867400" cy="4204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th-TH" smtClean="0"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การจำแนกดินตามขนาดของเม็ดดิน</a:t>
            </a:r>
            <a:endParaRPr lang="en-US" smtClean="0">
              <a:latin typeface="Superspace Bold" pitchFamily="2" charset="0"/>
              <a:ea typeface="Superspace Bold" pitchFamily="2" charset="0"/>
              <a:cs typeface="Superspace Bold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12954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9200"/>
            <a:ext cx="8915400" cy="5109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6" name="รูปภาพ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6019800"/>
            <a:ext cx="3048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th-TH" smtClean="0"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คุณสมบัติด้านความเหนียวของดิน</a:t>
            </a:r>
            <a:endParaRPr lang="en-US" smtClean="0">
              <a:latin typeface="Superspace Bold" pitchFamily="2" charset="0"/>
              <a:ea typeface="Superspace Bold" pitchFamily="2" charset="0"/>
              <a:cs typeface="Superspace Bold" pitchFamily="2" charset="0"/>
            </a:endParaRPr>
          </a:p>
        </p:txBody>
      </p:sp>
      <p:sp>
        <p:nvSpPr>
          <p:cNvPr id="19459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thaiDist" eaLnBrk="1" hangingPunct="1">
              <a:buFont typeface="Wingdings" pitchFamily="2" charset="2"/>
              <a:buChar char="§"/>
            </a:pPr>
            <a:r>
              <a:rPr lang="en-US" sz="3200" smtClean="0"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Liquid Limit, LL </a:t>
            </a:r>
            <a:r>
              <a:rPr lang="en-US" sz="3200" b="0" smtClean="0"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: </a:t>
            </a:r>
            <a:r>
              <a:rPr lang="th-TH" sz="3200" b="0" smtClean="0"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ปริมาณความชื้น</a:t>
            </a:r>
            <a:r>
              <a:rPr lang="th-TH" sz="3200" b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น้อยที่สุด </a:t>
            </a:r>
            <a:r>
              <a:rPr lang="th-TH" sz="3200" b="0" smtClean="0"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ที่มวลดินจะ</a:t>
            </a:r>
            <a:r>
              <a:rPr lang="th-TH" sz="3200" b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มีสภาพเป็นของเหลว และไหลได้</a:t>
            </a:r>
            <a:endParaRPr lang="en-US" sz="3200" b="0" smtClean="0">
              <a:solidFill>
                <a:srgbClr xmlns:mc="http://schemas.openxmlformats.org/markup-compatibility/2006" xmlns:a14="http://schemas.microsoft.com/office/drawing/2010/main" val="FF0000" mc:Ignorable=""/>
              </a:solidFill>
              <a:latin typeface="Superspace Bold" pitchFamily="2" charset="0"/>
              <a:ea typeface="Superspace Bold" pitchFamily="2" charset="0"/>
              <a:cs typeface="Superspace Bold" pitchFamily="2" charset="0"/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0" y="2743200"/>
            <a:ext cx="523875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รูปภาพ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6019800"/>
            <a:ext cx="3048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th-TH" smtClean="0"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คุณสมบัติด้านความเหนียวของดิน</a:t>
            </a:r>
            <a:endParaRPr lang="en-US" smtClean="0"/>
          </a:p>
        </p:txBody>
      </p:sp>
      <p:sp>
        <p:nvSpPr>
          <p:cNvPr id="2048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§"/>
            </a:pPr>
            <a:r>
              <a:rPr lang="en-US" sz="3200" smtClean="0"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Plastic Limit, PL :</a:t>
            </a:r>
            <a:r>
              <a:rPr lang="th-TH" sz="3200" smtClean="0"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 ปริมาณความชื้น</a:t>
            </a:r>
            <a:r>
              <a:rPr lang="th-TH" sz="320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น้อยที่สุด</a:t>
            </a:r>
            <a:r>
              <a:rPr lang="th-TH" sz="3200" smtClean="0"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ที่มวลดินเริ่ม</a:t>
            </a:r>
            <a:r>
              <a:rPr lang="th-TH" sz="320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เปลี่ยนสภาพจาก </a:t>
            </a:r>
            <a:r>
              <a:rPr lang="en-US" sz="320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Plastic </a:t>
            </a:r>
            <a:r>
              <a:rPr lang="th-TH" sz="320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เป็นของแข็ง</a:t>
            </a:r>
            <a:endParaRPr lang="en-US" sz="3200" smtClean="0">
              <a:solidFill>
                <a:srgbClr xmlns:mc="http://schemas.openxmlformats.org/markup-compatibility/2006" xmlns:a14="http://schemas.microsoft.com/office/drawing/2010/main" val="FF0000" mc:Ignorable=""/>
              </a:solidFill>
              <a:latin typeface="Superspace Bold" pitchFamily="2" charset="0"/>
              <a:ea typeface="Superspace Bold" pitchFamily="2" charset="0"/>
              <a:cs typeface="Superspace Bold" pitchFamily="2" charset="0"/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2971800"/>
            <a:ext cx="451485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25" y="2590800"/>
            <a:ext cx="23812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รูปภาพ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6019800"/>
            <a:ext cx="3048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th-TH" smtClean="0"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คุณสมบัติด้านความเหนียวของดิน</a:t>
            </a:r>
            <a:endParaRPr lang="en-US" smtClean="0"/>
          </a:p>
        </p:txBody>
      </p:sp>
      <p:sp>
        <p:nvSpPr>
          <p:cNvPr id="21507" name="ตัวแทนเนื้อหา 2"/>
          <p:cNvSpPr>
            <a:spLocks noGrp="1"/>
          </p:cNvSpPr>
          <p:nvPr>
            <p:ph idx="1"/>
          </p:nvPr>
        </p:nvSpPr>
        <p:spPr>
          <a:xfrm>
            <a:off x="838200" y="1371600"/>
            <a:ext cx="6858000" cy="1371600"/>
          </a:xfrm>
          <a:ln>
            <a:noFill/>
          </a:ln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4400" dirty="0" smtClean="0"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Plastic Index</a:t>
            </a:r>
            <a:r>
              <a:rPr lang="en-US" sz="3600" dirty="0" smtClean="0"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, </a:t>
            </a:r>
            <a:r>
              <a:rPr lang="en-US" sz="4400" dirty="0" smtClean="0"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PI</a:t>
            </a:r>
            <a:r>
              <a:rPr lang="en-US" sz="3600" dirty="0" smtClean="0"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 :</a:t>
            </a:r>
            <a:r>
              <a:rPr lang="th-TH" sz="3600" dirty="0" smtClean="0"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 </a:t>
            </a:r>
            <a:r>
              <a:rPr lang="th-TH" sz="3200" dirty="0" smtClean="0"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ช่วงปริมาณความชื้น</a:t>
            </a:r>
            <a:r>
              <a:rPr lang="th-TH" sz="32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ที่ดินอยู่ในช่วง </a:t>
            </a:r>
            <a:r>
              <a:rPr lang="en-US" sz="32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Plastic</a:t>
            </a:r>
          </a:p>
          <a:p>
            <a:pPr algn="ctr">
              <a:buFont typeface="Wingdings" pitchFamily="2" charset="2"/>
              <a:buNone/>
            </a:pPr>
            <a:r>
              <a:rPr lang="en-US" sz="40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PI = LL - PL</a:t>
            </a:r>
          </a:p>
          <a:p>
            <a:pPr>
              <a:buFont typeface="Wingdings" pitchFamily="2" charset="2"/>
              <a:buChar char="§"/>
            </a:pPr>
            <a:endParaRPr lang="en-US" dirty="0" smtClean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pic>
        <p:nvPicPr>
          <p:cNvPr id="21509" name="รูปภาพ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6019800"/>
            <a:ext cx="3048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3352800"/>
            <a:ext cx="4800600" cy="3091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th-TH" smtClean="0"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คุณสมบัติด้านความเหนียวของดิน</a:t>
            </a:r>
            <a:endParaRPr lang="en-US" smtClean="0"/>
          </a:p>
        </p:txBody>
      </p:sp>
      <p:sp>
        <p:nvSpPr>
          <p:cNvPr id="22531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4400" dirty="0" smtClean="0"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Shrinkage Limit, SL </a:t>
            </a:r>
            <a:r>
              <a:rPr lang="en-US" sz="3200" dirty="0" smtClean="0"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: </a:t>
            </a:r>
            <a:r>
              <a:rPr lang="th-TH" sz="3200" dirty="0" smtClean="0"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ปริมาณความชื้นของดินที่</a:t>
            </a:r>
            <a:r>
              <a:rPr lang="th-TH" sz="32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หากสูญเสียความชื้นไปอีกปริมาตรจะไม่ลดลง</a:t>
            </a:r>
            <a:endParaRPr lang="en-US" sz="3200" dirty="0" smtClean="0">
              <a:solidFill>
                <a:srgbClr xmlns:mc="http://schemas.openxmlformats.org/markup-compatibility/2006" xmlns:a14="http://schemas.microsoft.com/office/drawing/2010/main" val="FF0000" mc:Ignorable=""/>
              </a:solidFill>
              <a:latin typeface="Superspace Bold" pitchFamily="2" charset="0"/>
              <a:ea typeface="Superspace Bold" pitchFamily="2" charset="0"/>
              <a:cs typeface="Superspace Bold" pitchFamily="2" charset="0"/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Company Logo</a:t>
            </a:r>
            <a:endParaRPr lang="en-US" dirty="0"/>
          </a:p>
        </p:txBody>
      </p:sp>
      <p:pic>
        <p:nvPicPr>
          <p:cNvPr id="22533" name="รูปภาพ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6019800"/>
            <a:ext cx="3048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62250" y="2895600"/>
            <a:ext cx="36195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://www.thomtee.com/images/soil_typ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817245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FFFFFF" mc:Ignorable=""/>
                </a:solidFill>
              </a14:hiddenFill>
            </a:ext>
          </a:extLst>
        </p:spPr>
      </p:pic>
      <p:sp>
        <p:nvSpPr>
          <p:cNvPr id="7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th-TH" sz="4400" dirty="0" smtClean="0"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ดิน </a:t>
            </a:r>
            <a:r>
              <a:rPr lang="en-US" sz="4400" dirty="0" smtClean="0"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(Soil)</a:t>
            </a:r>
          </a:p>
        </p:txBody>
      </p:sp>
      <p:pic>
        <p:nvPicPr>
          <p:cNvPr id="8" name="รูปภาพ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5562600"/>
            <a:ext cx="3048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09600" y="5486400"/>
            <a:ext cx="449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ลักษณะของดินโดยทั่วไป</a:t>
            </a:r>
            <a:endParaRPr lang="en-US" sz="4000" b="1" dirty="0">
              <a:solidFill>
                <a:srgbClr xmlns:mc="http://schemas.openxmlformats.org/markup-compatibility/2006" xmlns:a14="http://schemas.microsoft.com/office/drawing/2010/main" val="FF0000" mc:Ignorable="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th-TH" smtClean="0"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คุณสมบัติด้านความเหนียวของดิน</a:t>
            </a:r>
            <a:endParaRPr lang="en-US" smtClean="0"/>
          </a:p>
        </p:txBody>
      </p:sp>
      <p:sp>
        <p:nvSpPr>
          <p:cNvPr id="23555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th-TH" sz="3600" dirty="0" smtClean="0"/>
              <a:t>สภาวะความเหนียวตามปริมาณน้ำในมวลดิน</a:t>
            </a: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pic>
        <p:nvPicPr>
          <p:cNvPr id="2355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286000"/>
            <a:ext cx="79470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รูปภาพ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6019800"/>
            <a:ext cx="3048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noFill/>
          <a:ln w="38100" cmpd="sng">
            <a:noFill/>
          </a:ln>
        </p:spPr>
        <p:txBody>
          <a:bodyPr>
            <a:normAutofit fontScale="90000"/>
          </a:bodyPr>
          <a:lstStyle/>
          <a:p>
            <a:r>
              <a:rPr lang="en-US" dirty="0" smtClean="0"/>
              <a:t>Grain Size Analysis </a:t>
            </a:r>
            <a:r>
              <a:rPr lang="th-TH" sz="3600" dirty="0" smtClean="0"/>
              <a:t>(การหาขนาดของเม็ดดิน)</a:t>
            </a:r>
            <a:endParaRPr lang="en-US" sz="3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981200"/>
            <a:ext cx="5867400" cy="428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2286000" y="1295400"/>
            <a:ext cx="4243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 smtClean="0"/>
              <a:t>การหาขนาดของดินเม็ดหยาบ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10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524000"/>
            <a:ext cx="4286280" cy="32147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029200" y="1524000"/>
            <a:ext cx="3786214" cy="3816429"/>
          </a:xfrm>
          <a:prstGeom prst="rect">
            <a:avLst/>
          </a:prstGeom>
          <a:gradFill flip="none" rotWithShape="1">
            <a:gsLst>
              <a:gs pos="0">
                <a:srgbClr xmlns:mc="http://schemas.openxmlformats.org/markup-compatibility/2006" xmlns:a14="http://schemas.microsoft.com/office/drawing/2010/main" val="FFEFD1" mc:Ignorable=""/>
              </a:gs>
              <a:gs pos="64999">
                <a:srgbClr xmlns:mc="http://schemas.openxmlformats.org/markup-compatibility/2006" xmlns:a14="http://schemas.microsoft.com/office/drawing/2010/main" val="F0EBD5" mc:Ignorable=""/>
              </a:gs>
              <a:gs pos="100000">
                <a:srgbClr xmlns:mc="http://schemas.openxmlformats.org/markup-compatibility/2006" xmlns:a14="http://schemas.microsoft.com/office/drawing/2010/main" val="D1C39F" mc:Ignorable=""/>
              </a:gs>
            </a:gsLst>
            <a:lin ang="16200000" scaled="1"/>
            <a:tileRect/>
          </a:gra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b="1" u="sng" dirty="0" smtClean="0">
                <a:latin typeface="CordiaUPC" pitchFamily="34" charset="-34"/>
                <a:cs typeface="CordiaUPC" pitchFamily="34" charset="-34"/>
              </a:rPr>
              <a:t>เครื่องมือและอุปกรณ์</a:t>
            </a:r>
            <a:r>
              <a:rPr lang="th-TH" sz="3200" b="1" dirty="0" smtClean="0">
                <a:latin typeface="CordiaUPC" pitchFamily="34" charset="-34"/>
                <a:cs typeface="CordiaUPC" pitchFamily="34" charset="-34"/>
              </a:rPr>
              <a:t> </a:t>
            </a:r>
            <a:endParaRPr lang="en-US" sz="2800" b="1" dirty="0" smtClean="0">
              <a:latin typeface="CordiaUPC" pitchFamily="34" charset="-34"/>
              <a:cs typeface="CordiaUPC" pitchFamily="34" charset="-34"/>
            </a:endParaRPr>
          </a:p>
          <a:p>
            <a:pPr marL="514350" indent="-514350"/>
            <a:r>
              <a:rPr lang="th-TH" sz="2400" b="1" dirty="0" smtClean="0">
                <a:latin typeface="CordiaUPC" pitchFamily="34" charset="-34"/>
                <a:cs typeface="CordiaUPC" pitchFamily="34" charset="-34"/>
              </a:rPr>
              <a:t>1. เครื่องเขย่าตะแกรง</a:t>
            </a:r>
          </a:p>
          <a:p>
            <a:pPr marL="514350" indent="-514350"/>
            <a:r>
              <a:rPr lang="th-TH" sz="2400" b="1" dirty="0" smtClean="0">
                <a:latin typeface="CordiaUPC" pitchFamily="34" charset="-34"/>
                <a:cs typeface="CordiaUPC" pitchFamily="34" charset="-34"/>
              </a:rPr>
              <a:t>2. ชุดตะแกรงสำหรับร่อน</a:t>
            </a:r>
            <a:endParaRPr lang="en-US" sz="2400" b="1" dirty="0" smtClean="0">
              <a:latin typeface="CordiaUPC" pitchFamily="34" charset="-34"/>
              <a:cs typeface="CordiaUPC" pitchFamily="34" charset="-34"/>
            </a:endParaRPr>
          </a:p>
          <a:p>
            <a:pPr marL="514350" indent="-514350"/>
            <a:r>
              <a:rPr lang="th-TH" sz="2400" b="1" dirty="0" smtClean="0">
                <a:latin typeface="CordiaUPC" pitchFamily="34" charset="-34"/>
                <a:cs typeface="CordiaUPC" pitchFamily="34" charset="-34"/>
              </a:rPr>
              <a:t>3. ตะแกรงสำหรับล้าง</a:t>
            </a:r>
            <a:endParaRPr lang="en-US" sz="2400" b="1" dirty="0" smtClean="0">
              <a:latin typeface="CordiaUPC" pitchFamily="34" charset="-34"/>
              <a:cs typeface="CordiaUPC" pitchFamily="34" charset="-34"/>
            </a:endParaRPr>
          </a:p>
          <a:p>
            <a:r>
              <a:rPr lang="en-US" sz="2400" b="1" dirty="0" smtClean="0">
                <a:latin typeface="CordiaUPC" pitchFamily="34" charset="-34"/>
                <a:cs typeface="CordiaUPC" pitchFamily="34" charset="-34"/>
              </a:rPr>
              <a:t>4. </a:t>
            </a:r>
            <a:r>
              <a:rPr lang="th-TH" sz="2400" b="1" dirty="0" smtClean="0">
                <a:latin typeface="CordiaUPC" pitchFamily="34" charset="-34"/>
                <a:cs typeface="CordiaUPC" pitchFamily="34" charset="-34"/>
              </a:rPr>
              <a:t>เครื่องชั่ง มีความละเอียด 0.1 กรัม</a:t>
            </a:r>
            <a:endParaRPr lang="en-US" sz="2400" b="1" dirty="0" smtClean="0">
              <a:latin typeface="CordiaUPC" pitchFamily="34" charset="-34"/>
              <a:cs typeface="CordiaUPC" pitchFamily="34" charset="-34"/>
            </a:endParaRPr>
          </a:p>
          <a:p>
            <a:r>
              <a:rPr lang="en-US" sz="2400" b="1" dirty="0" smtClean="0">
                <a:latin typeface="CordiaUPC" pitchFamily="34" charset="-34"/>
                <a:cs typeface="CordiaUPC" pitchFamily="34" charset="-34"/>
              </a:rPr>
              <a:t>5. </a:t>
            </a:r>
            <a:r>
              <a:rPr lang="th-TH" sz="2400" b="1" dirty="0" smtClean="0">
                <a:latin typeface="CordiaUPC" pitchFamily="34" charset="-34"/>
                <a:cs typeface="CordiaUPC" pitchFamily="34" charset="-34"/>
              </a:rPr>
              <a:t>ถาดรองสำหรับชั่ง</a:t>
            </a:r>
          </a:p>
          <a:p>
            <a:r>
              <a:rPr lang="th-TH" sz="2400" b="1" dirty="0" smtClean="0">
                <a:latin typeface="CordiaUPC" pitchFamily="34" charset="-34"/>
                <a:cs typeface="CordiaUPC" pitchFamily="34" charset="-34"/>
              </a:rPr>
              <a:t>6. กระป๋องใส่ดิน</a:t>
            </a:r>
          </a:p>
          <a:p>
            <a:r>
              <a:rPr lang="th-TH" sz="2400" b="1" dirty="0" smtClean="0">
                <a:latin typeface="CordiaUPC" pitchFamily="34" charset="-34"/>
                <a:cs typeface="CordiaUPC" pitchFamily="34" charset="-34"/>
              </a:rPr>
              <a:t>7. แปรงชนิดอ่อนและชนิดแข็ง</a:t>
            </a:r>
          </a:p>
          <a:p>
            <a:r>
              <a:rPr lang="th-TH" sz="2400" b="1" dirty="0" smtClean="0">
                <a:latin typeface="CordiaUPC" pitchFamily="34" charset="-34"/>
                <a:cs typeface="CordiaUPC" pitchFamily="34" charset="-34"/>
              </a:rPr>
              <a:t>8. เตาอบ </a:t>
            </a:r>
            <a:endParaRPr lang="en-US" sz="2400" b="1" dirty="0" smtClean="0">
              <a:latin typeface="CordiaUPC" pitchFamily="34" charset="-34"/>
              <a:cs typeface="CordiaUPC" pitchFamily="34" charset="-34"/>
            </a:endParaRPr>
          </a:p>
          <a:p>
            <a:endParaRPr lang="en-US" dirty="0"/>
          </a:p>
        </p:txBody>
      </p:sp>
      <p:sp>
        <p:nvSpPr>
          <p:cNvPr id="7" name="ชื่อเรื่อง 1"/>
          <p:cNvSpPr txBox="1">
            <a:spLocks/>
          </p:cNvSpPr>
          <p:nvPr/>
        </p:nvSpPr>
        <p:spPr>
          <a:xfrm>
            <a:off x="685800" y="304800"/>
            <a:ext cx="8072494" cy="1143000"/>
          </a:xfrm>
          <a:prstGeom prst="rect">
            <a:avLst/>
          </a:prstGeom>
          <a:noFill/>
          <a:ln w="38100" cmpd="sng"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Sieve Analysis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09600" y="1371600"/>
            <a:ext cx="4143404" cy="58477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/>
              <a:t>ชุดตะแกรงสำหรับร่อน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072066" y="2214554"/>
            <a:ext cx="3571900" cy="3429024"/>
          </a:xfrm>
          <a:prstGeom prst="rect">
            <a:avLst/>
          </a:prstGeom>
          <a:gradFill flip="none" rotWithShape="1">
            <a:gsLst>
              <a:gs pos="0">
                <a:srgbClr xmlns:mc="http://schemas.openxmlformats.org/markup-compatibility/2006" xmlns:a14="http://schemas.microsoft.com/office/drawing/2010/main" val="FFEFD1" mc:Ignorable=""/>
              </a:gs>
              <a:gs pos="64999">
                <a:srgbClr xmlns:mc="http://schemas.openxmlformats.org/markup-compatibility/2006" xmlns:a14="http://schemas.microsoft.com/office/drawing/2010/main" val="F0EBD5" mc:Ignorable=""/>
              </a:gs>
              <a:gs pos="100000">
                <a:srgbClr xmlns:mc="http://schemas.openxmlformats.org/markup-compatibility/2006" xmlns:a14="http://schemas.microsoft.com/office/drawing/2010/main" val="D1C39F" mc:Ignorable=""/>
              </a:gs>
            </a:gsLst>
            <a:lin ang="16200000" scaled="1"/>
            <a:tileRect/>
          </a:gra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b="1" u="sng" dirty="0" smtClean="0">
                <a:latin typeface="CordiaUPC" pitchFamily="34" charset="-34"/>
                <a:cs typeface="CordiaUPC" pitchFamily="34" charset="-34"/>
              </a:rPr>
              <a:t>ขนาดของช่องตะแกรง</a:t>
            </a:r>
            <a:r>
              <a:rPr lang="th-TH" sz="3200" b="1" dirty="0" smtClean="0">
                <a:latin typeface="CordiaUPC" pitchFamily="34" charset="-34"/>
                <a:cs typeface="CordiaUPC" pitchFamily="34" charset="-34"/>
              </a:rPr>
              <a:t> </a:t>
            </a:r>
            <a:endParaRPr lang="en-US" sz="2800" b="1" dirty="0" smtClean="0">
              <a:latin typeface="CordiaUPC" pitchFamily="34" charset="-34"/>
              <a:cs typeface="CordiaUPC" pitchFamily="34" charset="-34"/>
            </a:endParaRPr>
          </a:p>
          <a:p>
            <a:r>
              <a:rPr lang="en-US" sz="2800" b="1" dirty="0" smtClean="0">
                <a:latin typeface="CordiaUPC" pitchFamily="34" charset="-34"/>
                <a:cs typeface="CordiaUPC" pitchFamily="34" charset="-34"/>
              </a:rPr>
              <a:t># 3</a:t>
            </a:r>
            <a:r>
              <a:rPr lang="th-TH" sz="2800" b="1" dirty="0" smtClean="0">
                <a:latin typeface="CordiaUPC" pitchFamily="34" charset="-34"/>
                <a:cs typeface="CordiaUPC" pitchFamily="34" charset="-34"/>
              </a:rPr>
              <a:t>/</a:t>
            </a:r>
            <a:r>
              <a:rPr lang="en-US" sz="2800" b="1" dirty="0" smtClean="0">
                <a:latin typeface="CordiaUPC" pitchFamily="34" charset="-34"/>
                <a:cs typeface="CordiaUPC" pitchFamily="34" charset="-34"/>
              </a:rPr>
              <a:t>8’’    =  9.52 </a:t>
            </a:r>
            <a:r>
              <a:rPr lang="th-TH" sz="2800" b="1" dirty="0" smtClean="0">
                <a:latin typeface="CordiaUPC" pitchFamily="34" charset="-34"/>
                <a:cs typeface="CordiaUPC" pitchFamily="34" charset="-34"/>
              </a:rPr>
              <a:t>   มิลลิเมตร</a:t>
            </a:r>
            <a:endParaRPr lang="en-US" sz="2800" b="1" dirty="0" smtClean="0">
              <a:latin typeface="CordiaUPC" pitchFamily="34" charset="-34"/>
              <a:cs typeface="CordiaUPC" pitchFamily="34" charset="-34"/>
            </a:endParaRPr>
          </a:p>
          <a:p>
            <a:r>
              <a:rPr lang="en-US" sz="2800" b="1" dirty="0" smtClean="0">
                <a:latin typeface="CordiaUPC" pitchFamily="34" charset="-34"/>
                <a:cs typeface="CordiaUPC" pitchFamily="34" charset="-34"/>
              </a:rPr>
              <a:t># 4        = </a:t>
            </a:r>
            <a:r>
              <a:rPr lang="th-TH" sz="2800" b="1" dirty="0" smtClean="0">
                <a:latin typeface="CordiaUPC" pitchFamily="34" charset="-34"/>
                <a:cs typeface="CordiaUPC" pitchFamily="34" charset="-34"/>
              </a:rPr>
              <a:t> 4.75    มิลลิเมตร</a:t>
            </a:r>
            <a:endParaRPr lang="en-US" sz="2800" b="1" dirty="0" smtClean="0">
              <a:latin typeface="CordiaUPC" pitchFamily="34" charset="-34"/>
              <a:cs typeface="CordiaUPC" pitchFamily="34" charset="-34"/>
            </a:endParaRPr>
          </a:p>
          <a:p>
            <a:r>
              <a:rPr lang="en-US" sz="2800" b="1" dirty="0" smtClean="0">
                <a:latin typeface="CordiaUPC" pitchFamily="34" charset="-34"/>
                <a:cs typeface="CordiaUPC" pitchFamily="34" charset="-34"/>
              </a:rPr>
              <a:t># 10</a:t>
            </a:r>
            <a:r>
              <a:rPr lang="th-TH" sz="2800" b="1" dirty="0" smtClean="0">
                <a:latin typeface="CordiaUPC" pitchFamily="34" charset="-34"/>
                <a:cs typeface="CordiaUPC" pitchFamily="34" charset="-34"/>
              </a:rPr>
              <a:t>     </a:t>
            </a:r>
            <a:r>
              <a:rPr lang="en-US" sz="2800" b="1" dirty="0" smtClean="0">
                <a:latin typeface="CordiaUPC" pitchFamily="34" charset="-34"/>
                <a:cs typeface="CordiaUPC" pitchFamily="34" charset="-34"/>
              </a:rPr>
              <a:t> = </a:t>
            </a:r>
            <a:r>
              <a:rPr lang="th-TH" sz="2800" b="1" dirty="0" smtClean="0">
                <a:latin typeface="CordiaUPC" pitchFamily="34" charset="-34"/>
                <a:cs typeface="CordiaUPC" pitchFamily="34" charset="-34"/>
              </a:rPr>
              <a:t> 2.00    มิลลิเมตร</a:t>
            </a:r>
            <a:endParaRPr lang="en-US" sz="2800" b="1" dirty="0" smtClean="0">
              <a:latin typeface="CordiaUPC" pitchFamily="34" charset="-34"/>
              <a:cs typeface="CordiaUPC" pitchFamily="34" charset="-34"/>
            </a:endParaRPr>
          </a:p>
          <a:p>
            <a:r>
              <a:rPr lang="en-US" sz="2800" b="1" dirty="0" smtClean="0">
                <a:latin typeface="CordiaUPC" pitchFamily="34" charset="-34"/>
                <a:cs typeface="CordiaUPC" pitchFamily="34" charset="-34"/>
              </a:rPr>
              <a:t># 40</a:t>
            </a:r>
            <a:r>
              <a:rPr lang="th-TH" sz="2800" b="1" dirty="0" smtClean="0">
                <a:latin typeface="CordiaUPC" pitchFamily="34" charset="-34"/>
                <a:cs typeface="CordiaUPC" pitchFamily="34" charset="-34"/>
              </a:rPr>
              <a:t>     </a:t>
            </a:r>
            <a:r>
              <a:rPr lang="en-US" sz="2800" b="1" dirty="0" smtClean="0">
                <a:latin typeface="CordiaUPC" pitchFamily="34" charset="-34"/>
                <a:cs typeface="CordiaUPC" pitchFamily="34" charset="-34"/>
              </a:rPr>
              <a:t> =</a:t>
            </a:r>
            <a:r>
              <a:rPr lang="th-TH" sz="2800" b="1" dirty="0" smtClean="0">
                <a:latin typeface="CordiaUPC" pitchFamily="34" charset="-34"/>
                <a:cs typeface="CordiaUPC" pitchFamily="34" charset="-34"/>
              </a:rPr>
              <a:t>  4.25    มิลลิเมตร</a:t>
            </a:r>
            <a:endParaRPr lang="en-US" sz="2800" b="1" dirty="0" smtClean="0">
              <a:latin typeface="CordiaUPC" pitchFamily="34" charset="-34"/>
              <a:cs typeface="CordiaUPC" pitchFamily="34" charset="-34"/>
            </a:endParaRPr>
          </a:p>
          <a:p>
            <a:r>
              <a:rPr lang="en-US" sz="2800" b="1" dirty="0" smtClean="0">
                <a:latin typeface="CordiaUPC" pitchFamily="34" charset="-34"/>
                <a:cs typeface="CordiaUPC" pitchFamily="34" charset="-34"/>
              </a:rPr>
              <a:t># 100</a:t>
            </a:r>
            <a:r>
              <a:rPr lang="th-TH" sz="2800" b="1" dirty="0" smtClean="0">
                <a:latin typeface="CordiaUPC" pitchFamily="34" charset="-34"/>
                <a:cs typeface="CordiaUPC" pitchFamily="34" charset="-34"/>
              </a:rPr>
              <a:t>    </a:t>
            </a:r>
            <a:r>
              <a:rPr lang="en-US" sz="2800" b="1" dirty="0" smtClean="0">
                <a:latin typeface="CordiaUPC" pitchFamily="34" charset="-34"/>
                <a:cs typeface="CordiaUPC" pitchFamily="34" charset="-34"/>
              </a:rPr>
              <a:t> = </a:t>
            </a:r>
            <a:r>
              <a:rPr lang="th-TH" sz="2800" b="1" dirty="0" smtClean="0">
                <a:latin typeface="CordiaUPC" pitchFamily="34" charset="-34"/>
                <a:cs typeface="CordiaUPC" pitchFamily="34" charset="-34"/>
              </a:rPr>
              <a:t>1.50     มิลลิเมตร</a:t>
            </a:r>
            <a:endParaRPr lang="en-US" sz="2800" b="1" dirty="0" smtClean="0">
              <a:latin typeface="CordiaUPC" pitchFamily="34" charset="-34"/>
              <a:cs typeface="CordiaUPC" pitchFamily="34" charset="-34"/>
            </a:endParaRPr>
          </a:p>
          <a:p>
            <a:r>
              <a:rPr lang="en-US" sz="2800" b="1" dirty="0" smtClean="0">
                <a:latin typeface="CordiaUPC" pitchFamily="34" charset="-34"/>
                <a:cs typeface="CordiaUPC" pitchFamily="34" charset="-34"/>
              </a:rPr>
              <a:t># 200</a:t>
            </a:r>
            <a:r>
              <a:rPr lang="th-TH" sz="2800" b="1" dirty="0" smtClean="0">
                <a:latin typeface="CordiaUPC" pitchFamily="34" charset="-34"/>
                <a:cs typeface="CordiaUPC" pitchFamily="34" charset="-34"/>
              </a:rPr>
              <a:t>     </a:t>
            </a:r>
            <a:r>
              <a:rPr lang="en-US" sz="2800" b="1" dirty="0" smtClean="0">
                <a:latin typeface="CordiaUPC" pitchFamily="34" charset="-34"/>
                <a:cs typeface="CordiaUPC" pitchFamily="34" charset="-34"/>
              </a:rPr>
              <a:t>=  0.075 </a:t>
            </a:r>
            <a:r>
              <a:rPr lang="th-TH" sz="2800" b="1" dirty="0" smtClean="0">
                <a:latin typeface="CordiaUPC" pitchFamily="34" charset="-34"/>
                <a:cs typeface="CordiaUPC" pitchFamily="34" charset="-34"/>
              </a:rPr>
              <a:t> มิลลิเมตร</a:t>
            </a:r>
            <a:endParaRPr lang="en-US" sz="2800" b="1" dirty="0" smtClean="0">
              <a:latin typeface="CordiaUPC" pitchFamily="34" charset="-34"/>
              <a:cs typeface="CordiaUPC" pitchFamily="34" charset="-34"/>
            </a:endParaRPr>
          </a:p>
          <a:p>
            <a:endParaRPr lang="en-US" dirty="0"/>
          </a:p>
        </p:txBody>
      </p:sp>
      <p:pic>
        <p:nvPicPr>
          <p:cNvPr id="6" name="Picture 5" descr="IMG_10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2214554"/>
            <a:ext cx="4214842" cy="34290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ชื่อเรื่อง 1"/>
          <p:cNvSpPr txBox="1">
            <a:spLocks/>
          </p:cNvSpPr>
          <p:nvPr/>
        </p:nvSpPr>
        <p:spPr>
          <a:xfrm>
            <a:off x="642910" y="357166"/>
            <a:ext cx="7715304" cy="1014434"/>
          </a:xfrm>
          <a:prstGeom prst="rect">
            <a:avLst/>
          </a:prstGeom>
          <a:noFill/>
          <a:ln w="38100" cmpd="sng"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Sieve Analysis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62000" y="4876800"/>
            <a:ext cx="3571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>
                <a:latin typeface="AngsanaUPC" pitchFamily="18" charset="-34"/>
                <a:cs typeface="AngsanaUPC" pitchFamily="18" charset="-34"/>
              </a:rPr>
              <a:t>1.นำตัวอย่างดินมาอบในเตาอบด้วยอุณหภูมิ 110±5 องศา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24400" y="4876800"/>
            <a:ext cx="3643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>
                <a:latin typeface="AngsanaUPC" pitchFamily="18" charset="-34"/>
                <a:cs typeface="AngsanaUPC" pitchFamily="18" charset="-34"/>
              </a:rPr>
              <a:t>2.นำดินที่อบแห้งแล้วมาชั่งหา   น้ำหนักดินแห้ง</a:t>
            </a:r>
            <a:endParaRPr lang="th-TH" sz="2400" dirty="0" smtClean="0">
              <a:latin typeface="AngsanaUPC" pitchFamily="18" charset="-34"/>
              <a:cs typeface="AngsanaUPC" pitchFamily="18" charset="-34"/>
            </a:endParaRPr>
          </a:p>
        </p:txBody>
      </p:sp>
      <p:pic>
        <p:nvPicPr>
          <p:cNvPr id="10" name="Picture 9" descr="IMG_10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6800" y="1676400"/>
            <a:ext cx="3749962" cy="2812472"/>
          </a:xfrm>
          <a:prstGeom prst="rect">
            <a:avLst/>
          </a:prstGeom>
        </p:spPr>
      </p:pic>
      <p:sp>
        <p:nvSpPr>
          <p:cNvPr id="12" name="ชื่อเรื่อง 1"/>
          <p:cNvSpPr txBox="1">
            <a:spLocks/>
          </p:cNvSpPr>
          <p:nvPr/>
        </p:nvSpPr>
        <p:spPr>
          <a:xfrm>
            <a:off x="642910" y="357166"/>
            <a:ext cx="7929618" cy="1014434"/>
          </a:xfrm>
          <a:prstGeom prst="rect">
            <a:avLst/>
          </a:prstGeom>
          <a:noFill/>
          <a:ln w="38100" cmpd="sng"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Sieve Analysis</a:t>
            </a:r>
          </a:p>
        </p:txBody>
      </p:sp>
      <p:pic>
        <p:nvPicPr>
          <p:cNvPr id="8" name="Picture 7" descr="IMG_10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1676400"/>
            <a:ext cx="3810026" cy="285752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ชื่อเรื่อง 1"/>
          <p:cNvSpPr txBox="1">
            <a:spLocks/>
          </p:cNvSpPr>
          <p:nvPr/>
        </p:nvSpPr>
        <p:spPr>
          <a:xfrm>
            <a:off x="642910" y="357166"/>
            <a:ext cx="7715304" cy="1014434"/>
          </a:xfrm>
          <a:prstGeom prst="rect">
            <a:avLst/>
          </a:prstGeom>
          <a:noFill/>
          <a:ln w="38100" cmpd="sng"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Sieve Analysis</a:t>
            </a:r>
          </a:p>
        </p:txBody>
      </p:sp>
      <p:pic>
        <p:nvPicPr>
          <p:cNvPr id="9" name="Content Placeholder 8" descr="IMG_10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1600200"/>
            <a:ext cx="3714776" cy="27870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9600" y="4800600"/>
            <a:ext cx="3643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>
                <a:latin typeface="AngsanaUPC" pitchFamily="18" charset="-34"/>
                <a:cs typeface="AngsanaUPC" pitchFamily="18" charset="-34"/>
              </a:rPr>
              <a:t>3.นำตัวอย่างดินที่ชั่งแล้วมาล้างน้ำผ่านตะแกรงเบอร์ </a:t>
            </a:r>
            <a:r>
              <a:rPr lang="en-US" sz="2800" b="1" dirty="0" smtClean="0">
                <a:latin typeface="AngsanaUPC" pitchFamily="18" charset="-34"/>
                <a:cs typeface="AngsanaUPC" pitchFamily="18" charset="-34"/>
              </a:rPr>
              <a:t>#200</a:t>
            </a:r>
            <a:endParaRPr lang="th-TH" sz="2800" b="1" dirty="0" smtClean="0">
              <a:latin typeface="AngsanaUPC" pitchFamily="18" charset="-34"/>
              <a:cs typeface="AngsanaUPC" pitchFamily="18" charset="-34"/>
            </a:endParaRPr>
          </a:p>
        </p:txBody>
      </p:sp>
      <p:pic>
        <p:nvPicPr>
          <p:cNvPr id="12" name="Picture 11" descr="IMG_10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600200"/>
            <a:ext cx="3810026" cy="28575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00600" y="4800600"/>
            <a:ext cx="3643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>
                <a:latin typeface="AngsanaUPC" pitchFamily="18" charset="-34"/>
                <a:cs typeface="AngsanaUPC" pitchFamily="18" charset="-34"/>
              </a:rPr>
              <a:t>4.นำดินที่เหลือค้างบนตะแกรงมาอบที่อุณหภูมิ 110±5 องศา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ชื่อเรื่อง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38100" cmpd="sng">
            <a:noFill/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Sieve Analysis</a:t>
            </a:r>
          </a:p>
        </p:txBody>
      </p:sp>
      <p:pic>
        <p:nvPicPr>
          <p:cNvPr id="6" name="Picture 5" descr="IMG_10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447800"/>
            <a:ext cx="4191029" cy="34290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000" y="5105400"/>
            <a:ext cx="37862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>
                <a:latin typeface="AngsanaUPC" pitchFamily="18" charset="-34"/>
                <a:cs typeface="AngsanaUPC" pitchFamily="18" charset="-34"/>
              </a:rPr>
              <a:t>5.นำตัวอย่างดินมาร่อนด้วยเครื่องเขย่าตะแกรง ใช้เวลา 10 -15 นาที</a:t>
            </a:r>
            <a:endParaRPr lang="th-TH" sz="2400" dirty="0" smtClean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8200" y="5105400"/>
            <a:ext cx="39290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>
                <a:latin typeface="AngsanaUPC" pitchFamily="18" charset="-34"/>
                <a:cs typeface="AngsanaUPC" pitchFamily="18" charset="-34"/>
              </a:rPr>
              <a:t>6.นำตัวอย่างดินที่ค้างแต่ละตะแกรงมาชั่งน้ำหนัก</a:t>
            </a:r>
            <a:endParaRPr lang="th-TH" sz="2400" dirty="0" smtClean="0">
              <a:latin typeface="AngsanaUPC" pitchFamily="18" charset="-34"/>
              <a:cs typeface="AngsanaUPC" pitchFamily="18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447800"/>
            <a:ext cx="388337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38100" cmpd="sng">
            <a:noFill/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Sieve Analysis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600200"/>
            <a:ext cx="7358114" cy="35566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38100" cmpd="sng">
            <a:noFill/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Sieve Analysis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447800"/>
            <a:ext cx="8012493" cy="3776662"/>
          </a:xfrm>
          <a:prstGeom prst="rect">
            <a:avLst/>
          </a:prstGeom>
          <a:noFill/>
          <a:ln w="952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38100" cmpd="sng">
            <a:noFill/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Sieve Analysis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219200"/>
            <a:ext cx="7419997" cy="5201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th-TH" sz="4400" smtClean="0"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ดิน </a:t>
            </a:r>
            <a:r>
              <a:rPr lang="en-US" sz="4400" smtClean="0"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(Soil)</a:t>
            </a:r>
          </a:p>
        </p:txBody>
      </p:sp>
      <p:sp>
        <p:nvSpPr>
          <p:cNvPr id="6147" name="ตัวแทนเนื้อหา 2"/>
          <p:cNvSpPr>
            <a:spLocks noGrp="1"/>
          </p:cNvSpPr>
          <p:nvPr>
            <p:ph idx="1"/>
          </p:nvPr>
        </p:nvSpPr>
        <p:spPr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buFont typeface="Wingdings" pitchFamily="2" charset="2"/>
              <a:buChar char="§"/>
            </a:pPr>
            <a:r>
              <a:rPr lang="th-TH" sz="4000" dirty="0" smtClean="0">
                <a:latin typeface="AngsanaUPC" pitchFamily="18" charset="-34"/>
                <a:ea typeface="Superspace Bold" pitchFamily="2" charset="0"/>
                <a:cs typeface="AngsanaUPC" pitchFamily="18" charset="-34"/>
              </a:rPr>
              <a:t>ดิน</a:t>
            </a:r>
            <a:r>
              <a:rPr lang="th-TH" sz="3600" dirty="0" smtClean="0">
                <a:latin typeface="AngsanaUPC" pitchFamily="18" charset="-34"/>
                <a:ea typeface="Superspace Bold" pitchFamily="2" charset="0"/>
                <a:cs typeface="AngsanaUPC" pitchFamily="18" charset="-34"/>
              </a:rPr>
              <a:t> </a:t>
            </a:r>
            <a:r>
              <a:rPr lang="th-TH" sz="3600" b="0" dirty="0" smtClean="0">
                <a:latin typeface="AngsanaUPC" pitchFamily="18" charset="-34"/>
                <a:ea typeface="Superspace Bold" pitchFamily="2" charset="0"/>
                <a:cs typeface="AngsanaUPC" pitchFamily="18" charset="-34"/>
              </a:rPr>
              <a:t>หมายถึง</a:t>
            </a:r>
            <a:r>
              <a:rPr lang="en-US" sz="3600" b="0" dirty="0" smtClean="0">
                <a:latin typeface="AngsanaUPC" pitchFamily="18" charset="-34"/>
                <a:ea typeface="Superspace Bold" pitchFamily="2" charset="0"/>
                <a:cs typeface="AngsanaUPC" pitchFamily="18" charset="-34"/>
              </a:rPr>
              <a:t> </a:t>
            </a:r>
            <a:r>
              <a:rPr lang="th-TH" sz="3600" b="0" dirty="0" smtClean="0">
                <a:latin typeface="AngsanaUPC" pitchFamily="18" charset="-34"/>
                <a:ea typeface="Superspace Bold" pitchFamily="2" charset="0"/>
                <a:cs typeface="AngsanaUPC" pitchFamily="18" charset="-34"/>
              </a:rPr>
              <a:t>มวลรวมของวัสดุหลายชนิดที่มีขนาด       </a:t>
            </a:r>
            <a:r>
              <a:rPr lang="th-TH" sz="3600" b="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latin typeface="AngsanaUPC" pitchFamily="18" charset="-34"/>
                <a:ea typeface="Superspace Bold" pitchFamily="2" charset="0"/>
                <a:cs typeface="AngsanaUPC" pitchFamily="18" charset="-34"/>
              </a:rPr>
              <a:t>ต่างกัน</a:t>
            </a:r>
            <a:r>
              <a:rPr lang="th-TH" sz="3600" b="0" dirty="0" smtClean="0">
                <a:latin typeface="AngsanaUPC" pitchFamily="18" charset="-34"/>
                <a:ea typeface="Superspace Bold" pitchFamily="2" charset="0"/>
                <a:cs typeface="AngsanaUPC" pitchFamily="18" charset="-34"/>
              </a:rPr>
              <a:t> มี</a:t>
            </a:r>
            <a:r>
              <a:rPr lang="th-TH" sz="3600" b="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latin typeface="AngsanaUPC" pitchFamily="18" charset="-34"/>
                <a:ea typeface="Superspace Bold" pitchFamily="2" charset="0"/>
                <a:cs typeface="AngsanaUPC" pitchFamily="18" charset="-34"/>
              </a:rPr>
              <a:t>คุณสมบัติต่างกัน</a:t>
            </a:r>
            <a:r>
              <a:rPr lang="th-TH" sz="3600" b="0" dirty="0" smtClean="0">
                <a:latin typeface="AngsanaUPC" pitchFamily="18" charset="-34"/>
                <a:ea typeface="Superspace Bold" pitchFamily="2" charset="0"/>
                <a:cs typeface="AngsanaUPC" pitchFamily="18" charset="-34"/>
              </a:rPr>
              <a:t> ในที่นี้เรียกว่า </a:t>
            </a:r>
            <a:r>
              <a:rPr lang="en-US" sz="3600" b="0" dirty="0" smtClean="0">
                <a:latin typeface="AngsanaUPC" pitchFamily="18" charset="-34"/>
                <a:ea typeface="Superspace Bold" pitchFamily="2" charset="0"/>
                <a:cs typeface="AngsanaUPC" pitchFamily="18" charset="-34"/>
              </a:rPr>
              <a:t>“</a:t>
            </a:r>
            <a:r>
              <a:rPr lang="th-TH" sz="3600" b="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latin typeface="AngsanaUPC" pitchFamily="18" charset="-34"/>
                <a:ea typeface="Superspace Bold" pitchFamily="2" charset="0"/>
                <a:cs typeface="AngsanaUPC" pitchFamily="18" charset="-34"/>
              </a:rPr>
              <a:t>มวลดิน</a:t>
            </a:r>
            <a:r>
              <a:rPr lang="en-US" sz="3600" b="0" dirty="0" smtClean="0">
                <a:latin typeface="AngsanaUPC" pitchFamily="18" charset="-34"/>
                <a:ea typeface="Superspace Bold" pitchFamily="2" charset="0"/>
                <a:cs typeface="AngsanaUPC" pitchFamily="18" charset="-34"/>
              </a:rPr>
              <a:t>” </a:t>
            </a:r>
            <a:r>
              <a:rPr lang="th-TH" sz="3600" b="0" dirty="0" smtClean="0">
                <a:latin typeface="AngsanaUPC" pitchFamily="18" charset="-34"/>
                <a:ea typeface="Superspace Bold" pitchFamily="2" charset="0"/>
                <a:cs typeface="AngsanaUPC" pitchFamily="18" charset="-34"/>
              </a:rPr>
              <a:t>ซึ่งได้แก่ หิน กรวด ทราย  ดินตะกอน  ดินเหนียว</a:t>
            </a:r>
          </a:p>
          <a:p>
            <a:pPr eaLnBrk="1" hangingPunct="1">
              <a:buNone/>
            </a:pPr>
            <a:r>
              <a:rPr lang="th-TH" sz="3600" b="0" dirty="0" smtClean="0">
                <a:latin typeface="AngsanaUPC" pitchFamily="18" charset="-34"/>
                <a:ea typeface="Superspace Bold" pitchFamily="2" charset="0"/>
                <a:cs typeface="AngsanaUPC" pitchFamily="18" charset="-34"/>
              </a:rPr>
              <a:t>          การจำแนกมวลดินเป็นกลุ่มตามคุณสมบัติของมวลรวม จะทำให้สามารถคาดคะเนคุณสมบัติทางวิศวกรรมและการที่จะนำไปใช้ประโยชน์ได้</a:t>
            </a:r>
            <a:endParaRPr lang="en-US" sz="3600" b="0" dirty="0" smtClean="0">
              <a:latin typeface="AngsanaUPC" pitchFamily="18" charset="-34"/>
              <a:ea typeface="Superspace Bold" pitchFamily="2" charset="0"/>
              <a:cs typeface="AngsanaUPC" pitchFamily="18" charset="-34"/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Company Logo</a:t>
            </a:r>
          </a:p>
        </p:txBody>
      </p:sp>
      <p:pic>
        <p:nvPicPr>
          <p:cNvPr id="6149" name="รูปภาพ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6019800"/>
            <a:ext cx="3048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noFill/>
          <a:ln w="38100" cmpd="sng">
            <a:noFill/>
          </a:ln>
        </p:spPr>
        <p:txBody>
          <a:bodyPr>
            <a:normAutofit fontScale="90000"/>
          </a:bodyPr>
          <a:lstStyle/>
          <a:p>
            <a:r>
              <a:rPr lang="en-US" dirty="0" smtClean="0"/>
              <a:t>Grain Size Analysis </a:t>
            </a:r>
            <a:r>
              <a:rPr lang="th-TH" dirty="0" smtClean="0"/>
              <a:t>(การหาขนาดของเม็ดดิน)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00200" y="1219200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/>
              <a:t>การหาขนาดของดินเม็ดละเอียด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10200" y="1752600"/>
            <a:ext cx="3429000" cy="3046988"/>
          </a:xfrm>
          <a:prstGeom prst="rect">
            <a:avLst/>
          </a:prstGeom>
          <a:gradFill flip="none" rotWithShape="1">
            <a:gsLst>
              <a:gs pos="0">
                <a:srgbClr xmlns:mc="http://schemas.openxmlformats.org/markup-compatibility/2006" xmlns:a14="http://schemas.microsoft.com/office/drawing/2010/main" val="FFEFD1" mc:Ignorable=""/>
              </a:gs>
              <a:gs pos="64999">
                <a:srgbClr xmlns:mc="http://schemas.openxmlformats.org/markup-compatibility/2006" xmlns:a14="http://schemas.microsoft.com/office/drawing/2010/main" val="F0EBD5" mc:Ignorable=""/>
              </a:gs>
              <a:gs pos="100000">
                <a:srgbClr xmlns:mc="http://schemas.openxmlformats.org/markup-compatibility/2006" xmlns:a14="http://schemas.microsoft.com/office/drawing/2010/main" val="D1C39F" mc:Ignorable=""/>
              </a:gs>
            </a:gsLst>
            <a:lin ang="16200000" scaled="1"/>
            <a:tileRect/>
          </a:gradFill>
          <a:ln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AngsanaUPC" pitchFamily="18" charset="-34"/>
                <a:cs typeface="AngsanaUPC" pitchFamily="18" charset="-34"/>
              </a:rPr>
              <a:t>เม็ดดินที่มีขนาดเล็กกว่า 0.075 มม. ไม่สามารถวัดขนาดโดยใช้ตะแกรงได้ การวัดขนาดจึงใช้หลักการตกตะกอน ตามกฎของ </a:t>
            </a:r>
            <a:r>
              <a:rPr lang="en-US" sz="3200" b="1" dirty="0" smtClean="0">
                <a:latin typeface="AngsanaUPC" pitchFamily="18" charset="-34"/>
                <a:cs typeface="AngsanaUPC" pitchFamily="18" charset="-34"/>
              </a:rPr>
              <a:t>Stroke’s law </a:t>
            </a:r>
            <a:r>
              <a:rPr lang="th-TH" sz="3200" b="1" dirty="0" smtClean="0">
                <a:latin typeface="AngsanaUPC" pitchFamily="18" charset="-34"/>
                <a:cs typeface="AngsanaUPC" pitchFamily="18" charset="-34"/>
              </a:rPr>
              <a:t>โดยวิธี </a:t>
            </a:r>
            <a:r>
              <a:rPr lang="en-US" sz="3200" b="1" dirty="0" smtClean="0">
                <a:latin typeface="AngsanaUPC" pitchFamily="18" charset="-34"/>
                <a:cs typeface="AngsanaUPC" pitchFamily="18" charset="-34"/>
              </a:rPr>
              <a:t>Hydrometer Analysis</a:t>
            </a:r>
            <a:endParaRPr lang="th-TH" sz="3200" b="1" dirty="0" smtClean="0">
              <a:latin typeface="AngsanaUPC" pitchFamily="18" charset="-34"/>
              <a:cs typeface="AngsanaUPC" pitchFamily="18" charset="-34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752600"/>
            <a:ext cx="4583030" cy="371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ชื่อเรื่อง 1"/>
          <p:cNvSpPr>
            <a:spLocks noGrp="1"/>
          </p:cNvSpPr>
          <p:nvPr>
            <p:ph type="title"/>
          </p:nvPr>
        </p:nvSpPr>
        <p:spPr>
          <a:noFill/>
          <a:ln w="38100">
            <a:noFill/>
          </a:ln>
        </p:spPr>
        <p:txBody>
          <a:bodyPr/>
          <a:lstStyle/>
          <a:p>
            <a:pPr algn="r"/>
            <a:r>
              <a:rPr lang="en-US" smtClean="0">
                <a:latin typeface="TH Chakra Petch" pitchFamily="2" charset="-34"/>
                <a:cs typeface="TH Chakra Petch" pitchFamily="2" charset="-34"/>
              </a:rPr>
              <a:t>Hydrometer Analysis</a:t>
            </a:r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524000"/>
            <a:ext cx="7772400" cy="3672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09600" y="5181600"/>
            <a:ext cx="8077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>
                <a:latin typeface="AngsanaUPC" pitchFamily="18" charset="-34"/>
                <a:cs typeface="AngsanaUPC" pitchFamily="18" charset="-34"/>
              </a:rPr>
              <a:t>1.นำตัวอย่างดินส่วนละเอียดที่ผ่านตะแกรงเบอร์ </a:t>
            </a:r>
            <a:r>
              <a:rPr lang="en-US" sz="2800" b="1" dirty="0" smtClean="0">
                <a:latin typeface="AngsanaUPC" pitchFamily="18" charset="-34"/>
                <a:cs typeface="AngsanaUPC" pitchFamily="18" charset="-34"/>
              </a:rPr>
              <a:t>#200 </a:t>
            </a:r>
            <a:r>
              <a:rPr lang="th-TH" sz="2800" b="1" dirty="0" smtClean="0">
                <a:latin typeface="AngsanaUPC" pitchFamily="18" charset="-34"/>
                <a:cs typeface="AngsanaUPC" pitchFamily="18" charset="-34"/>
              </a:rPr>
              <a:t>แล้ว ประมาณ 50 กรัม มาผสมกับ น้ำสะอาดและสารละลาย </a:t>
            </a:r>
            <a:r>
              <a:rPr lang="en-US" sz="2800" b="1" dirty="0" smtClean="0">
                <a:latin typeface="AngsanaUPC" pitchFamily="18" charset="-34"/>
                <a:cs typeface="AngsanaUPC" pitchFamily="18" charset="-34"/>
              </a:rPr>
              <a:t> </a:t>
            </a:r>
            <a:r>
              <a:rPr lang="en-US" sz="2800" b="1" dirty="0" err="1" smtClean="0">
                <a:latin typeface="AngsanaUPC" pitchFamily="18" charset="-34"/>
                <a:cs typeface="AngsanaUPC" pitchFamily="18" charset="-34"/>
              </a:rPr>
              <a:t>Dispessing</a:t>
            </a:r>
            <a:r>
              <a:rPr lang="en-US" sz="2800" b="1" dirty="0" smtClean="0">
                <a:latin typeface="AngsanaUPC" pitchFamily="18" charset="-34"/>
                <a:cs typeface="AngsanaUPC" pitchFamily="18" charset="-34"/>
              </a:rPr>
              <a:t> Agent </a:t>
            </a:r>
            <a:r>
              <a:rPr lang="th-TH" sz="2800" b="1" dirty="0" smtClean="0">
                <a:latin typeface="AngsanaUPC" pitchFamily="18" charset="-34"/>
                <a:cs typeface="AngsanaUPC" pitchFamily="18" charset="-34"/>
              </a:rPr>
              <a:t>เพื่อสะเทินเม็ดดินไม่ให้รวมตัวกันจากแรงดึงดูดของประจุไฟฟ้า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ชื่อเรื่อง 1"/>
          <p:cNvSpPr>
            <a:spLocks noGrp="1"/>
          </p:cNvSpPr>
          <p:nvPr>
            <p:ph type="title"/>
          </p:nvPr>
        </p:nvSpPr>
        <p:spPr>
          <a:noFill/>
          <a:ln w="38100">
            <a:noFill/>
          </a:ln>
        </p:spPr>
        <p:txBody>
          <a:bodyPr/>
          <a:lstStyle/>
          <a:p>
            <a:pPr algn="r"/>
            <a:r>
              <a:rPr lang="en-US" smtClean="0">
                <a:latin typeface="TH Chakra Petch" pitchFamily="2" charset="-34"/>
                <a:cs typeface="TH Chakra Petch" pitchFamily="2" charset="-34"/>
              </a:rPr>
              <a:t>Hydrometer Analysis</a:t>
            </a: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676400"/>
            <a:ext cx="3714750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1676400"/>
            <a:ext cx="4673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57200" y="4343400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>
                <a:latin typeface="AngsanaUPC" pitchFamily="18" charset="-34"/>
                <a:cs typeface="AngsanaUPC" pitchFamily="18" charset="-34"/>
              </a:rPr>
              <a:t>2.นำตัวอย่างดินมาเข้าเครื่องกวน ประมาณ 3-5 นาที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4800600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>
                <a:latin typeface="AngsanaUPC" pitchFamily="18" charset="-34"/>
                <a:cs typeface="AngsanaUPC" pitchFamily="18" charset="-34"/>
              </a:rPr>
              <a:t>3.เทตัวอย่างใส่กระบอกแก้วสำหรับตกตะกอนให้หมด เติมน้ำลงไปให้ถึงขีด 1000 ซีซี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5257800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>
                <a:latin typeface="AngsanaUPC" pitchFamily="18" charset="-34"/>
                <a:cs typeface="AngsanaUPC" pitchFamily="18" charset="-34"/>
              </a:rPr>
              <a:t>4.ปิดฝากระบอกแก้วแล้วเขย่าให้ส่วนผสมเข้ากัน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ชื่อเรื่อง 1"/>
          <p:cNvSpPr>
            <a:spLocks noGrp="1"/>
          </p:cNvSpPr>
          <p:nvPr>
            <p:ph type="title"/>
          </p:nvPr>
        </p:nvSpPr>
        <p:spPr>
          <a:noFill/>
          <a:ln w="38100">
            <a:noFill/>
          </a:ln>
        </p:spPr>
        <p:txBody>
          <a:bodyPr/>
          <a:lstStyle/>
          <a:p>
            <a:pPr algn="r"/>
            <a:r>
              <a:rPr lang="en-US" smtClean="0">
                <a:latin typeface="TH Chakra Petch" pitchFamily="2" charset="-34"/>
                <a:cs typeface="TH Chakra Petch" pitchFamily="2" charset="-34"/>
              </a:rPr>
              <a:t>Hydrometer Analysis</a:t>
            </a: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599" y="1371600"/>
            <a:ext cx="6368143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62000" y="563880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>
                <a:latin typeface="AngsanaUPC" pitchFamily="18" charset="-34"/>
                <a:cs typeface="AngsanaUPC" pitchFamily="18" charset="-34"/>
              </a:rPr>
              <a:t>5.วางกระบอกแก้วลง ใช้ </a:t>
            </a:r>
            <a:r>
              <a:rPr lang="en-US" sz="2800" b="1" dirty="0" smtClean="0">
                <a:latin typeface="AngsanaUPC" pitchFamily="18" charset="-34"/>
                <a:cs typeface="AngsanaUPC" pitchFamily="18" charset="-34"/>
              </a:rPr>
              <a:t>Hydrometer </a:t>
            </a:r>
            <a:r>
              <a:rPr lang="th-TH" sz="2800" b="1" dirty="0" smtClean="0">
                <a:latin typeface="AngsanaUPC" pitchFamily="18" charset="-34"/>
                <a:cs typeface="AngsanaUPC" pitchFamily="18" charset="-34"/>
              </a:rPr>
              <a:t>จุ่มลง และอ่านค่าต่างๆ จนครบ 24 ชั่วโมง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ชื่อเรื่อง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  <a:ln w="38100">
            <a:solidFill>
              <a:schemeClr val="tx1"/>
            </a:solidFill>
          </a:ln>
        </p:spPr>
        <p:txBody>
          <a:bodyPr/>
          <a:lstStyle/>
          <a:p>
            <a:r>
              <a:rPr lang="en-US" smtClean="0"/>
              <a:t>Hydrometer Analysis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447800"/>
            <a:ext cx="7856538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33400" y="5486400"/>
            <a:ext cx="807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>
                <a:latin typeface="AngsanaUPC" pitchFamily="18" charset="-34"/>
                <a:cs typeface="AngsanaUPC" pitchFamily="18" charset="-34"/>
              </a:rPr>
              <a:t>6.นำตัวอย่างดินที่ตกตะกอนมาเขย่าแล้วเทส่วนผสมออกมาให้หมด แล้วนำไปอบหาน้ำหนักดินแห้ง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ชื่อเรื่อง 1"/>
          <p:cNvSpPr txBox="1">
            <a:spLocks/>
          </p:cNvSpPr>
          <p:nvPr/>
        </p:nvSpPr>
        <p:spPr bwMode="white">
          <a:xfrm>
            <a:off x="838200" y="533400"/>
            <a:ext cx="73914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การหาขนาดคละของมวลดิน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447800"/>
            <a:ext cx="7782328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276600" y="5867400"/>
            <a:ext cx="3733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400" b="1" dirty="0" smtClean="0"/>
              <a:t>ขนาดเส้นผ่าศูนย์กลางของเม็ดดิน,  </a:t>
            </a:r>
            <a:r>
              <a:rPr lang="th-TH" sz="2400" b="1" dirty="0" err="1" smtClean="0"/>
              <a:t>มม.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1981200"/>
            <a:ext cx="461665" cy="4114800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US" b="1" dirty="0" smtClean="0"/>
              <a:t>% Finer</a:t>
            </a:r>
            <a:endParaRPr lang="en-US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857364"/>
            <a:ext cx="6072230" cy="4670946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7" name="ชื่อเรื่อง 1"/>
          <p:cNvSpPr txBox="1">
            <a:spLocks noGrp="1"/>
          </p:cNvSpPr>
          <p:nvPr>
            <p:ph type="title"/>
          </p:nvPr>
        </p:nvSpPr>
        <p:spPr>
          <a:xfrm>
            <a:off x="838200" y="547688"/>
            <a:ext cx="7391400" cy="563562"/>
          </a:xfrm>
          <a:prstGeom prst="rect">
            <a:avLst/>
          </a:prstGeom>
          <a:noFill/>
          <a:ln w="38100" cmpd="sng">
            <a:noFill/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Atterberg</a:t>
            </a:r>
            <a:r>
              <a:rPr lang="en-US" dirty="0" smtClean="0"/>
              <a:t>’</a:t>
            </a:r>
            <a:r>
              <a:rPr lang="en-US" baseline="0" dirty="0" smtClean="0"/>
              <a:t>s</a:t>
            </a:r>
            <a:r>
              <a:rPr lang="en-US" dirty="0" smtClean="0"/>
              <a:t> Limits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72066" y="2000240"/>
            <a:ext cx="3786214" cy="4185761"/>
          </a:xfrm>
          <a:prstGeom prst="rect">
            <a:avLst/>
          </a:prstGeom>
          <a:gradFill flip="none" rotWithShape="1">
            <a:gsLst>
              <a:gs pos="0">
                <a:srgbClr xmlns:mc="http://schemas.openxmlformats.org/markup-compatibility/2006" xmlns:a14="http://schemas.microsoft.com/office/drawing/2010/main" val="FFEFD1" mc:Ignorable=""/>
              </a:gs>
              <a:gs pos="64999">
                <a:srgbClr xmlns:mc="http://schemas.openxmlformats.org/markup-compatibility/2006" xmlns:a14="http://schemas.microsoft.com/office/drawing/2010/main" val="F0EBD5" mc:Ignorable=""/>
              </a:gs>
              <a:gs pos="100000">
                <a:srgbClr xmlns:mc="http://schemas.openxmlformats.org/markup-compatibility/2006" xmlns:a14="http://schemas.microsoft.com/office/drawing/2010/main" val="D1C39F" mc:Ignorable=""/>
              </a:gs>
            </a:gsLst>
            <a:lin ang="16200000" scaled="1"/>
            <a:tileRect/>
          </a:gra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b="1" u="sng" dirty="0" smtClean="0">
                <a:latin typeface="CordiaUPC" pitchFamily="34" charset="-34"/>
                <a:cs typeface="CordiaUPC" pitchFamily="34" charset="-34"/>
              </a:rPr>
              <a:t>เครื่องมือ </a:t>
            </a:r>
            <a:r>
              <a:rPr lang="en-US" sz="3200" b="1" u="sng" dirty="0" smtClean="0">
                <a:latin typeface="CordiaUPC" pitchFamily="34" charset="-34"/>
                <a:cs typeface="CordiaUPC" pitchFamily="34" charset="-34"/>
              </a:rPr>
              <a:t>Liquid Limit</a:t>
            </a:r>
            <a:endParaRPr lang="en-US" sz="2800" b="1" dirty="0" smtClean="0">
              <a:latin typeface="CordiaUPC" pitchFamily="34" charset="-34"/>
              <a:cs typeface="CordiaUPC" pitchFamily="34" charset="-34"/>
            </a:endParaRPr>
          </a:p>
          <a:p>
            <a:pPr marL="514350" indent="-514350"/>
            <a:r>
              <a:rPr lang="th-TH" sz="2400" b="1" dirty="0" smtClean="0">
                <a:latin typeface="CordiaUPC" pitchFamily="34" charset="-34"/>
                <a:cs typeface="CordiaUPC" pitchFamily="34" charset="-34"/>
              </a:rPr>
              <a:t>1. ตะแกรง เบอร์ </a:t>
            </a:r>
            <a:r>
              <a:rPr lang="en-US" sz="2400" b="1" dirty="0" smtClean="0">
                <a:latin typeface="CordiaUPC" pitchFamily="34" charset="-34"/>
                <a:cs typeface="CordiaUPC" pitchFamily="34" charset="-34"/>
              </a:rPr>
              <a:t># 40</a:t>
            </a:r>
            <a:endParaRPr lang="th-TH" sz="2400" b="1" dirty="0" smtClean="0">
              <a:latin typeface="CordiaUPC" pitchFamily="34" charset="-34"/>
              <a:cs typeface="CordiaUPC" pitchFamily="34" charset="-34"/>
            </a:endParaRPr>
          </a:p>
          <a:p>
            <a:pPr marL="514350" indent="-514350"/>
            <a:r>
              <a:rPr lang="th-TH" sz="2400" b="1" dirty="0" smtClean="0">
                <a:latin typeface="CordiaUPC" pitchFamily="34" charset="-34"/>
                <a:cs typeface="CordiaUPC" pitchFamily="34" charset="-34"/>
              </a:rPr>
              <a:t>2. เครื่องมือเคาะหาขีดจำกัดเหลว</a:t>
            </a:r>
            <a:endParaRPr lang="en-US" sz="2400" b="1" dirty="0" smtClean="0">
              <a:latin typeface="CordiaUPC" pitchFamily="34" charset="-34"/>
              <a:cs typeface="CordiaUPC" pitchFamily="34" charset="-34"/>
            </a:endParaRPr>
          </a:p>
          <a:p>
            <a:pPr marL="514350" indent="-514350"/>
            <a:r>
              <a:rPr lang="th-TH" sz="2400" b="1" dirty="0" smtClean="0">
                <a:latin typeface="CordiaUPC" pitchFamily="34" charset="-34"/>
                <a:cs typeface="CordiaUPC" pitchFamily="34" charset="-34"/>
              </a:rPr>
              <a:t>3. เครื่องมือปาดร่องดิน</a:t>
            </a:r>
            <a:endParaRPr lang="en-US" sz="2400" b="1" dirty="0" smtClean="0">
              <a:latin typeface="CordiaUPC" pitchFamily="34" charset="-34"/>
              <a:cs typeface="CordiaUPC" pitchFamily="34" charset="-34"/>
            </a:endParaRPr>
          </a:p>
          <a:p>
            <a:r>
              <a:rPr lang="en-US" sz="2400" b="1" dirty="0" smtClean="0">
                <a:latin typeface="CordiaUPC" pitchFamily="34" charset="-34"/>
                <a:cs typeface="CordiaUPC" pitchFamily="34" charset="-34"/>
              </a:rPr>
              <a:t>4. </a:t>
            </a:r>
            <a:r>
              <a:rPr lang="th-TH" sz="2400" b="1" dirty="0" smtClean="0">
                <a:latin typeface="CordiaUPC" pitchFamily="34" charset="-34"/>
                <a:cs typeface="CordiaUPC" pitchFamily="34" charset="-34"/>
              </a:rPr>
              <a:t>เครื่องชั่ง มีความละเอียด 0.1 กรัม</a:t>
            </a:r>
          </a:p>
          <a:p>
            <a:r>
              <a:rPr lang="en-US" sz="2400" b="1" dirty="0" smtClean="0">
                <a:latin typeface="CordiaUPC" pitchFamily="34" charset="-34"/>
                <a:cs typeface="CordiaUPC" pitchFamily="34" charset="-34"/>
              </a:rPr>
              <a:t>5. </a:t>
            </a:r>
            <a:r>
              <a:rPr lang="th-TH" sz="2400" b="1" dirty="0" smtClean="0">
                <a:latin typeface="CordiaUPC" pitchFamily="34" charset="-34"/>
                <a:cs typeface="CordiaUPC" pitchFamily="34" charset="-34"/>
              </a:rPr>
              <a:t>ถ้วยสำหรับผสมดิน</a:t>
            </a:r>
            <a:endParaRPr lang="en-US" sz="2400" b="1" dirty="0" smtClean="0">
              <a:latin typeface="CordiaUPC" pitchFamily="34" charset="-34"/>
              <a:cs typeface="CordiaUPC" pitchFamily="34" charset="-34"/>
            </a:endParaRPr>
          </a:p>
          <a:p>
            <a:r>
              <a:rPr lang="en-US" sz="2400" b="1" dirty="0" smtClean="0">
                <a:latin typeface="CordiaUPC" pitchFamily="34" charset="-34"/>
                <a:cs typeface="CordiaUPC" pitchFamily="34" charset="-34"/>
              </a:rPr>
              <a:t>6. </a:t>
            </a:r>
            <a:r>
              <a:rPr lang="th-TH" sz="2400" b="1" dirty="0" smtClean="0">
                <a:latin typeface="CordiaUPC" pitchFamily="34" charset="-34"/>
                <a:cs typeface="CordiaUPC" pitchFamily="34" charset="-34"/>
              </a:rPr>
              <a:t>พายกวนดิน</a:t>
            </a:r>
          </a:p>
          <a:p>
            <a:r>
              <a:rPr lang="en-US" sz="2400" b="1" dirty="0" smtClean="0">
                <a:latin typeface="CordiaUPC" pitchFamily="34" charset="-34"/>
                <a:cs typeface="CordiaUPC" pitchFamily="34" charset="-34"/>
              </a:rPr>
              <a:t>7</a:t>
            </a:r>
            <a:r>
              <a:rPr lang="th-TH" sz="2400" b="1" dirty="0" smtClean="0">
                <a:latin typeface="CordiaUPC" pitchFamily="34" charset="-34"/>
                <a:cs typeface="CordiaUPC" pitchFamily="34" charset="-34"/>
              </a:rPr>
              <a:t>. กระป๋องใส่ดิน</a:t>
            </a:r>
          </a:p>
          <a:p>
            <a:r>
              <a:rPr lang="en-US" sz="2400" b="1" dirty="0" smtClean="0">
                <a:latin typeface="CordiaUPC" pitchFamily="34" charset="-34"/>
                <a:cs typeface="CordiaUPC" pitchFamily="34" charset="-34"/>
              </a:rPr>
              <a:t>8</a:t>
            </a:r>
            <a:r>
              <a:rPr lang="th-TH" sz="2400" b="1" dirty="0" smtClean="0">
                <a:latin typeface="CordiaUPC" pitchFamily="34" charset="-34"/>
                <a:cs typeface="CordiaUPC" pitchFamily="34" charset="-34"/>
              </a:rPr>
              <a:t>. ขวดน้ำพลาสติก</a:t>
            </a:r>
          </a:p>
          <a:p>
            <a:r>
              <a:rPr lang="en-US" sz="2400" b="1" dirty="0" smtClean="0">
                <a:latin typeface="CordiaUPC" pitchFamily="34" charset="-34"/>
                <a:cs typeface="CordiaUPC" pitchFamily="34" charset="-34"/>
              </a:rPr>
              <a:t>9</a:t>
            </a:r>
            <a:r>
              <a:rPr lang="th-TH" sz="2400" b="1" dirty="0" smtClean="0">
                <a:latin typeface="CordiaUPC" pitchFamily="34" charset="-34"/>
                <a:cs typeface="CordiaUPC" pitchFamily="34" charset="-34"/>
              </a:rPr>
              <a:t>. เตาอบ </a:t>
            </a:r>
            <a:endParaRPr lang="en-US" sz="2400" b="1" dirty="0" smtClean="0">
              <a:latin typeface="CordiaUPC" pitchFamily="34" charset="-34"/>
              <a:cs typeface="CordiaUPC" pitchFamily="34" charset="-34"/>
            </a:endParaRPr>
          </a:p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071678"/>
            <a:ext cx="4592246" cy="3786214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8" name="ชื่อเรื่อง 1"/>
          <p:cNvSpPr txBox="1">
            <a:spLocks noGrp="1"/>
          </p:cNvSpPr>
          <p:nvPr>
            <p:ph type="title"/>
          </p:nvPr>
        </p:nvSpPr>
        <p:spPr>
          <a:xfrm>
            <a:off x="838200" y="547688"/>
            <a:ext cx="7391400" cy="563562"/>
          </a:xfrm>
          <a:prstGeom prst="rect">
            <a:avLst/>
          </a:prstGeom>
          <a:noFill/>
          <a:ln w="38100" cmpd="sng">
            <a:noFill/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Atterberg</a:t>
            </a:r>
            <a:r>
              <a:rPr lang="en-US" dirty="0" smtClean="0"/>
              <a:t>’</a:t>
            </a:r>
            <a:r>
              <a:rPr lang="en-US" baseline="0" dirty="0" smtClean="0"/>
              <a:t>s</a:t>
            </a:r>
            <a:r>
              <a:rPr lang="en-US" dirty="0" smtClean="0"/>
              <a:t> Limits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72066" y="2071678"/>
            <a:ext cx="3786214" cy="1846659"/>
          </a:xfrm>
          <a:prstGeom prst="rect">
            <a:avLst/>
          </a:prstGeom>
          <a:gradFill flip="none" rotWithShape="1">
            <a:gsLst>
              <a:gs pos="0">
                <a:srgbClr xmlns:mc="http://schemas.openxmlformats.org/markup-compatibility/2006" xmlns:a14="http://schemas.microsoft.com/office/drawing/2010/main" val="FFEFD1" mc:Ignorable=""/>
              </a:gs>
              <a:gs pos="64999">
                <a:srgbClr xmlns:mc="http://schemas.openxmlformats.org/markup-compatibility/2006" xmlns:a14="http://schemas.microsoft.com/office/drawing/2010/main" val="F0EBD5" mc:Ignorable=""/>
              </a:gs>
              <a:gs pos="100000">
                <a:srgbClr xmlns:mc="http://schemas.openxmlformats.org/markup-compatibility/2006" xmlns:a14="http://schemas.microsoft.com/office/drawing/2010/main" val="D1C39F" mc:Ignorable=""/>
              </a:gs>
            </a:gsLst>
            <a:lin ang="13500000" scaled="1"/>
            <a:tileRect/>
          </a:gra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ordiaUPC" pitchFamily="34" charset="-34"/>
                <a:cs typeface="CordiaUPC" pitchFamily="34" charset="-34"/>
              </a:rPr>
              <a:t>1. </a:t>
            </a:r>
            <a:r>
              <a:rPr lang="th-TH" sz="3200" b="1" dirty="0" smtClean="0">
                <a:latin typeface="CordiaUPC" pitchFamily="34" charset="-34"/>
                <a:cs typeface="CordiaUPC" pitchFamily="34" charset="-34"/>
              </a:rPr>
              <a:t>เตรียมตัวอย่างดินโดยร่อนผ่านตะแกรง </a:t>
            </a:r>
            <a:r>
              <a:rPr lang="en-US" sz="3200" b="1" dirty="0" smtClean="0">
                <a:latin typeface="CordiaUPC" pitchFamily="34" charset="-34"/>
                <a:cs typeface="CordiaUPC" pitchFamily="34" charset="-34"/>
              </a:rPr>
              <a:t>#40 </a:t>
            </a:r>
            <a:r>
              <a:rPr lang="th-TH" sz="3200" b="1" dirty="0" smtClean="0">
                <a:latin typeface="CordiaUPC" pitchFamily="34" charset="-34"/>
                <a:cs typeface="CordiaUPC" pitchFamily="34" charset="-34"/>
              </a:rPr>
              <a:t>ประมาณ </a:t>
            </a:r>
            <a:r>
              <a:rPr lang="en-US" sz="3200" b="1" dirty="0" smtClean="0">
                <a:latin typeface="CordiaUPC" pitchFamily="34" charset="-34"/>
                <a:cs typeface="CordiaUPC" pitchFamily="34" charset="-34"/>
              </a:rPr>
              <a:t>150-200 </a:t>
            </a:r>
            <a:r>
              <a:rPr lang="th-TH" sz="3200" b="1" dirty="0" smtClean="0">
                <a:latin typeface="CordiaUPC" pitchFamily="34" charset="-34"/>
                <a:cs typeface="CordiaUPC" pitchFamily="34" charset="-34"/>
              </a:rPr>
              <a:t>กรัม </a:t>
            </a:r>
            <a:endParaRPr lang="en-US" sz="2800" b="1" dirty="0" smtClean="0">
              <a:latin typeface="CordiaUPC" pitchFamily="34" charset="-34"/>
              <a:cs typeface="CordiaUPC" pitchFamily="34" charset="-34"/>
            </a:endParaRPr>
          </a:p>
          <a:p>
            <a:endParaRPr lang="en-US" dirty="0"/>
          </a:p>
        </p:txBody>
      </p:sp>
      <p:pic>
        <p:nvPicPr>
          <p:cNvPr id="7" name="รูปภาพ 6" descr="IMG_10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2071678"/>
            <a:ext cx="4381531" cy="328614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</p:spPr>
      </p:pic>
      <p:sp>
        <p:nvSpPr>
          <p:cNvPr id="8" name="ชื่อเรื่อง 1"/>
          <p:cNvSpPr txBox="1">
            <a:spLocks noGrp="1"/>
          </p:cNvSpPr>
          <p:nvPr>
            <p:ph type="title"/>
          </p:nvPr>
        </p:nvSpPr>
        <p:spPr>
          <a:xfrm>
            <a:off x="838200" y="547688"/>
            <a:ext cx="7391400" cy="563562"/>
          </a:xfrm>
          <a:prstGeom prst="rect">
            <a:avLst/>
          </a:prstGeom>
          <a:noFill/>
          <a:ln w="38100" cmpd="sng">
            <a:noFill/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Atterberg</a:t>
            </a:r>
            <a:r>
              <a:rPr lang="en-US" dirty="0" smtClean="0"/>
              <a:t>’</a:t>
            </a:r>
            <a:r>
              <a:rPr lang="en-US" baseline="0" dirty="0" smtClean="0"/>
              <a:t>s</a:t>
            </a:r>
            <a:r>
              <a:rPr lang="en-US" dirty="0" smtClean="0"/>
              <a:t> Limits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72066" y="2071678"/>
            <a:ext cx="3786214" cy="2554545"/>
          </a:xfrm>
          <a:prstGeom prst="rect">
            <a:avLst/>
          </a:prstGeom>
          <a:gradFill flip="none" rotWithShape="1">
            <a:gsLst>
              <a:gs pos="0">
                <a:srgbClr xmlns:mc="http://schemas.openxmlformats.org/markup-compatibility/2006" xmlns:a14="http://schemas.microsoft.com/office/drawing/2010/main" val="FFEFD1" mc:Ignorable=""/>
              </a:gs>
              <a:gs pos="64999">
                <a:srgbClr xmlns:mc="http://schemas.openxmlformats.org/markup-compatibility/2006" xmlns:a14="http://schemas.microsoft.com/office/drawing/2010/main" val="F0EBD5" mc:Ignorable=""/>
              </a:gs>
              <a:gs pos="100000">
                <a:srgbClr xmlns:mc="http://schemas.openxmlformats.org/markup-compatibility/2006" xmlns:a14="http://schemas.microsoft.com/office/drawing/2010/main" val="D1C39F" mc:Ignorable=""/>
              </a:gs>
            </a:gsLst>
            <a:lin ang="13500000" scaled="1"/>
            <a:tileRect/>
          </a:gra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ordiaUPC" pitchFamily="34" charset="-34"/>
                <a:cs typeface="CordiaUPC" pitchFamily="34" charset="-34"/>
              </a:rPr>
              <a:t>2. </a:t>
            </a:r>
            <a:r>
              <a:rPr lang="th-TH" sz="3200" b="1" dirty="0" smtClean="0">
                <a:latin typeface="CordiaUPC" pitchFamily="34" charset="-34"/>
                <a:cs typeface="CordiaUPC" pitchFamily="34" charset="-34"/>
              </a:rPr>
              <a:t>แบ่งตัวอย่างดินใส่ถ้วยผสมดินเติมน้ำลงไป</a:t>
            </a:r>
            <a:r>
              <a:rPr lang="en-US" sz="3200" b="1" dirty="0" smtClean="0">
                <a:latin typeface="CordiaUPC" pitchFamily="34" charset="-34"/>
                <a:cs typeface="CordiaUPC" pitchFamily="34" charset="-34"/>
              </a:rPr>
              <a:t> </a:t>
            </a:r>
            <a:r>
              <a:rPr lang="th-TH" sz="3200" b="1" dirty="0" smtClean="0">
                <a:latin typeface="CordiaUPC" pitchFamily="34" charset="-34"/>
                <a:cs typeface="CordiaUPC" pitchFamily="34" charset="-34"/>
              </a:rPr>
              <a:t>ใช้พายกวนดินให้เข้าจนเป็นเนื้อเดียวกันแบ่งตัวอย่างดินส่วนหนึ่งไว้สำหรับทดสอบ </a:t>
            </a:r>
            <a:r>
              <a:rPr lang="en-US" sz="3200" b="1" dirty="0" smtClean="0">
                <a:latin typeface="CordiaUPC" pitchFamily="34" charset="-34"/>
                <a:cs typeface="CordiaUPC" pitchFamily="34" charset="-34"/>
              </a:rPr>
              <a:t>Plastic Limit</a:t>
            </a:r>
            <a:endParaRPr lang="en-US" dirty="0"/>
          </a:p>
        </p:txBody>
      </p:sp>
      <p:pic>
        <p:nvPicPr>
          <p:cNvPr id="9" name="รูปภาพ 8" descr="IMG_10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2071677"/>
            <a:ext cx="4286280" cy="32147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ชื่อเรื่อง 1"/>
          <p:cNvSpPr txBox="1">
            <a:spLocks noGrp="1"/>
          </p:cNvSpPr>
          <p:nvPr>
            <p:ph type="title"/>
          </p:nvPr>
        </p:nvSpPr>
        <p:spPr>
          <a:xfrm>
            <a:off x="838200" y="547688"/>
            <a:ext cx="7391400" cy="563562"/>
          </a:xfrm>
          <a:prstGeom prst="rect">
            <a:avLst/>
          </a:prstGeom>
          <a:noFill/>
          <a:ln w="38100" cmpd="sng">
            <a:noFill/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Atterberg</a:t>
            </a:r>
            <a:r>
              <a:rPr lang="en-US" dirty="0" smtClean="0"/>
              <a:t>’</a:t>
            </a:r>
            <a:r>
              <a:rPr lang="en-US" baseline="0" dirty="0" smtClean="0"/>
              <a:t>s</a:t>
            </a:r>
            <a:r>
              <a:rPr lang="en-US" dirty="0" smtClean="0"/>
              <a:t> Limits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304800" y="1295400"/>
            <a:ext cx="8458200" cy="5334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4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h-TH" dirty="0" smtClean="0"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ประเภทของของดิน</a:t>
            </a:r>
            <a:endParaRPr lang="en-US" dirty="0" smtClean="0"/>
          </a:p>
        </p:txBody>
      </p:sp>
      <p:pic>
        <p:nvPicPr>
          <p:cNvPr id="4" name="รูปภาพ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5715000"/>
            <a:ext cx="2819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1371600"/>
            <a:ext cx="6348412" cy="4384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72066" y="2071678"/>
            <a:ext cx="3786214" cy="3539430"/>
          </a:xfrm>
          <a:prstGeom prst="rect">
            <a:avLst/>
          </a:prstGeom>
          <a:gradFill flip="none" rotWithShape="1">
            <a:gsLst>
              <a:gs pos="0">
                <a:srgbClr xmlns:mc="http://schemas.openxmlformats.org/markup-compatibility/2006" xmlns:a14="http://schemas.microsoft.com/office/drawing/2010/main" val="FFEFD1" mc:Ignorable=""/>
              </a:gs>
              <a:gs pos="64999">
                <a:srgbClr xmlns:mc="http://schemas.openxmlformats.org/markup-compatibility/2006" xmlns:a14="http://schemas.microsoft.com/office/drawing/2010/main" val="F0EBD5" mc:Ignorable=""/>
              </a:gs>
              <a:gs pos="100000">
                <a:srgbClr xmlns:mc="http://schemas.openxmlformats.org/markup-compatibility/2006" xmlns:a14="http://schemas.microsoft.com/office/drawing/2010/main" val="D1C39F" mc:Ignorable=""/>
              </a:gs>
            </a:gsLst>
            <a:lin ang="16200000" scaled="1"/>
            <a:tileRect/>
          </a:gra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ordiaUPC" pitchFamily="34" charset="-34"/>
                <a:cs typeface="CordiaUPC" pitchFamily="34" charset="-34"/>
              </a:rPr>
              <a:t>3. </a:t>
            </a:r>
            <a:r>
              <a:rPr lang="th-TH" sz="3200" b="1" dirty="0" smtClean="0">
                <a:latin typeface="CordiaUPC" pitchFamily="34" charset="-34"/>
                <a:cs typeface="CordiaUPC" pitchFamily="34" charset="-34"/>
              </a:rPr>
              <a:t>ตักตัวอย่างดินที่ผสมแล้วใส่ลงในถ้วยทองเหลืองของเครื่องมือหาขีดจำกัดเหลว ปาดหน้าให้เรียบ ใช้เครื่องมือปาดร่องดินทำการปาดให้เป็นร่องตรงกลางถ้วยจนเห็นพื้นถ้วย</a:t>
            </a:r>
            <a:endParaRPr lang="en-US" dirty="0"/>
          </a:p>
        </p:txBody>
      </p:sp>
      <p:pic>
        <p:nvPicPr>
          <p:cNvPr id="9" name="รูปภาพ 8" descr="IMG_10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2071678"/>
            <a:ext cx="4286278" cy="32147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ชื่อเรื่อง 1"/>
          <p:cNvSpPr txBox="1">
            <a:spLocks noGrp="1"/>
          </p:cNvSpPr>
          <p:nvPr>
            <p:ph type="title"/>
          </p:nvPr>
        </p:nvSpPr>
        <p:spPr>
          <a:xfrm>
            <a:off x="838200" y="547688"/>
            <a:ext cx="7391400" cy="563562"/>
          </a:xfrm>
          <a:prstGeom prst="rect">
            <a:avLst/>
          </a:prstGeom>
          <a:noFill/>
          <a:ln w="38100" cmpd="sng">
            <a:noFill/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Atterberg</a:t>
            </a:r>
            <a:r>
              <a:rPr lang="en-US" dirty="0" smtClean="0"/>
              <a:t>’</a:t>
            </a:r>
            <a:r>
              <a:rPr lang="en-US" baseline="0" dirty="0" smtClean="0"/>
              <a:t>s</a:t>
            </a:r>
            <a:r>
              <a:rPr lang="en-US" dirty="0" smtClean="0"/>
              <a:t> Limits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800600" y="2057400"/>
            <a:ext cx="3919534" cy="3539430"/>
          </a:xfrm>
          <a:prstGeom prst="rect">
            <a:avLst/>
          </a:prstGeom>
          <a:gradFill flip="none" rotWithShape="1">
            <a:gsLst>
              <a:gs pos="0">
                <a:srgbClr xmlns:mc="http://schemas.openxmlformats.org/markup-compatibility/2006" xmlns:a14="http://schemas.microsoft.com/office/drawing/2010/main" val="FFEFD1" mc:Ignorable=""/>
              </a:gs>
              <a:gs pos="64999">
                <a:srgbClr xmlns:mc="http://schemas.openxmlformats.org/markup-compatibility/2006" xmlns:a14="http://schemas.microsoft.com/office/drawing/2010/main" val="F0EBD5" mc:Ignorable=""/>
              </a:gs>
              <a:gs pos="100000">
                <a:srgbClr xmlns:mc="http://schemas.openxmlformats.org/markup-compatibility/2006" xmlns:a14="http://schemas.microsoft.com/office/drawing/2010/main" val="D1C39F" mc:Ignorable=""/>
              </a:gs>
            </a:gsLst>
            <a:lin ang="16200000" scaled="1"/>
            <a:tileRect/>
          </a:gra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ordiaUPC" pitchFamily="34" charset="-34"/>
                <a:cs typeface="CordiaUPC" pitchFamily="34" charset="-34"/>
              </a:rPr>
              <a:t>4. </a:t>
            </a:r>
            <a:r>
              <a:rPr lang="th-TH" sz="3200" b="1" dirty="0" smtClean="0">
                <a:latin typeface="CordiaUPC" pitchFamily="34" charset="-34"/>
                <a:cs typeface="CordiaUPC" pitchFamily="34" charset="-34"/>
              </a:rPr>
              <a:t>หมุนเคาะให้ถ้วยทองเหลืองตกกระทบกับพื้นแท่นรองทันทีในอัตรา </a:t>
            </a:r>
            <a:r>
              <a:rPr lang="en-US" sz="3200" b="1" dirty="0" smtClean="0">
                <a:latin typeface="CordiaUPC" pitchFamily="34" charset="-34"/>
                <a:cs typeface="CordiaUPC" pitchFamily="34" charset="-34"/>
              </a:rPr>
              <a:t>2 </a:t>
            </a:r>
            <a:r>
              <a:rPr lang="th-TH" sz="3200" b="1" dirty="0" smtClean="0">
                <a:latin typeface="CordiaUPC" pitchFamily="34" charset="-34"/>
                <a:cs typeface="CordiaUPC" pitchFamily="34" charset="-34"/>
              </a:rPr>
              <a:t>ครั้งต่อ วินาที เคาะจนดินเคลื่อนเข้ามาชนกันยาว </a:t>
            </a:r>
            <a:r>
              <a:rPr lang="en-US" sz="3200" b="1" dirty="0" smtClean="0">
                <a:latin typeface="CordiaUPC" pitchFamily="34" charset="-34"/>
                <a:cs typeface="CordiaUPC" pitchFamily="34" charset="-34"/>
              </a:rPr>
              <a:t>1</a:t>
            </a:r>
            <a:r>
              <a:rPr lang="th-TH" sz="3200" b="1" dirty="0" smtClean="0">
                <a:latin typeface="CordiaUPC" pitchFamily="34" charset="-34"/>
                <a:cs typeface="CordiaUPC" pitchFamily="34" charset="-34"/>
              </a:rPr>
              <a:t> เซนติเมตร นับจำนวนการเคาะและบันทึกจำนวนครั้งของการเคาะไว้ </a:t>
            </a:r>
            <a:endParaRPr lang="en-US" dirty="0"/>
          </a:p>
        </p:txBody>
      </p:sp>
      <p:pic>
        <p:nvPicPr>
          <p:cNvPr id="5" name="Picture 4" descr="IMG_10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2071678"/>
            <a:ext cx="4191029" cy="31432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ชื่อเรื่อง 1"/>
          <p:cNvSpPr txBox="1">
            <a:spLocks noGrp="1"/>
          </p:cNvSpPr>
          <p:nvPr>
            <p:ph type="title"/>
          </p:nvPr>
        </p:nvSpPr>
        <p:spPr>
          <a:xfrm>
            <a:off x="838200" y="547688"/>
            <a:ext cx="7391400" cy="563562"/>
          </a:xfrm>
          <a:prstGeom prst="rect">
            <a:avLst/>
          </a:prstGeom>
          <a:noFill/>
          <a:ln w="38100" cmpd="sng">
            <a:noFill/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Atterberg</a:t>
            </a:r>
            <a:r>
              <a:rPr lang="en-US" dirty="0" smtClean="0"/>
              <a:t>’</a:t>
            </a:r>
            <a:r>
              <a:rPr lang="en-US" baseline="0" dirty="0" smtClean="0"/>
              <a:t>s</a:t>
            </a:r>
            <a:r>
              <a:rPr lang="en-US" dirty="0" smtClean="0"/>
              <a:t> Limits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929190" y="2143116"/>
            <a:ext cx="3786214" cy="1569660"/>
          </a:xfrm>
          <a:prstGeom prst="rect">
            <a:avLst/>
          </a:prstGeom>
          <a:gradFill flip="none" rotWithShape="1">
            <a:gsLst>
              <a:gs pos="0">
                <a:srgbClr xmlns:mc="http://schemas.openxmlformats.org/markup-compatibility/2006" xmlns:a14="http://schemas.microsoft.com/office/drawing/2010/main" val="FFEFD1" mc:Ignorable=""/>
              </a:gs>
              <a:gs pos="64999">
                <a:srgbClr xmlns:mc="http://schemas.openxmlformats.org/markup-compatibility/2006" xmlns:a14="http://schemas.microsoft.com/office/drawing/2010/main" val="F0EBD5" mc:Ignorable=""/>
              </a:gs>
              <a:gs pos="100000">
                <a:srgbClr xmlns:mc="http://schemas.openxmlformats.org/markup-compatibility/2006" xmlns:a14="http://schemas.microsoft.com/office/drawing/2010/main" val="D1C39F" mc:Ignorable=""/>
              </a:gs>
            </a:gsLst>
            <a:lin ang="16200000" scaled="1"/>
            <a:tileRect/>
          </a:gra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ordiaUPC" pitchFamily="34" charset="-34"/>
                <a:cs typeface="CordiaUPC" pitchFamily="34" charset="-34"/>
              </a:rPr>
              <a:t>5. </a:t>
            </a:r>
            <a:r>
              <a:rPr lang="th-TH" sz="3200" b="1" dirty="0" smtClean="0">
                <a:latin typeface="CordiaUPC" pitchFamily="34" charset="-34"/>
                <a:cs typeface="CordiaUPC" pitchFamily="34" charset="-34"/>
              </a:rPr>
              <a:t>ตักตัวอย่างดินบริเวณที่ดินไหลมาชนกันใส่กระป๋องนำไปชั่งน้ำหนัก (น้ำหนักดินเปียก)</a:t>
            </a:r>
            <a:endParaRPr lang="en-US" dirty="0"/>
          </a:p>
        </p:txBody>
      </p:sp>
      <p:pic>
        <p:nvPicPr>
          <p:cNvPr id="10" name="รูปภาพ 9" descr="IMG_10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2143116"/>
            <a:ext cx="4286280" cy="3214710"/>
          </a:xfrm>
          <a:prstGeom prst="rect">
            <a:avLst/>
          </a:prstGeom>
        </p:spPr>
      </p:pic>
      <p:sp>
        <p:nvSpPr>
          <p:cNvPr id="8" name="ชื่อเรื่อง 1"/>
          <p:cNvSpPr txBox="1">
            <a:spLocks noGrp="1"/>
          </p:cNvSpPr>
          <p:nvPr>
            <p:ph type="title"/>
          </p:nvPr>
        </p:nvSpPr>
        <p:spPr>
          <a:xfrm>
            <a:off x="838200" y="547688"/>
            <a:ext cx="7391400" cy="563562"/>
          </a:xfrm>
          <a:prstGeom prst="rect">
            <a:avLst/>
          </a:prstGeom>
          <a:noFill/>
          <a:ln w="38100" cmpd="sng">
            <a:noFill/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Atterberg</a:t>
            </a:r>
            <a:r>
              <a:rPr lang="en-US" dirty="0" smtClean="0"/>
              <a:t>’</a:t>
            </a:r>
            <a:r>
              <a:rPr lang="en-US" baseline="0" dirty="0" smtClean="0"/>
              <a:t>s</a:t>
            </a:r>
            <a:r>
              <a:rPr lang="en-US" dirty="0" smtClean="0"/>
              <a:t> Limits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929190" y="2143116"/>
            <a:ext cx="3786214" cy="2062103"/>
          </a:xfrm>
          <a:prstGeom prst="rect">
            <a:avLst/>
          </a:prstGeom>
          <a:gradFill flip="none" rotWithShape="1">
            <a:gsLst>
              <a:gs pos="0">
                <a:srgbClr xmlns:mc="http://schemas.openxmlformats.org/markup-compatibility/2006" xmlns:a14="http://schemas.microsoft.com/office/drawing/2010/main" val="FFEFD1" mc:Ignorable=""/>
              </a:gs>
              <a:gs pos="64999">
                <a:srgbClr xmlns:mc="http://schemas.openxmlformats.org/markup-compatibility/2006" xmlns:a14="http://schemas.microsoft.com/office/drawing/2010/main" val="F0EBD5" mc:Ignorable=""/>
              </a:gs>
              <a:gs pos="100000">
                <a:srgbClr xmlns:mc="http://schemas.openxmlformats.org/markup-compatibility/2006" xmlns:a14="http://schemas.microsoft.com/office/drawing/2010/main" val="D1C39F" mc:Ignorable=""/>
              </a:gs>
            </a:gsLst>
            <a:lin ang="16200000" scaled="1"/>
            <a:tileRect/>
          </a:gra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ordiaUPC" pitchFamily="34" charset="-34"/>
                <a:cs typeface="CordiaUPC" pitchFamily="34" charset="-34"/>
              </a:rPr>
              <a:t>6. </a:t>
            </a:r>
            <a:r>
              <a:rPr lang="th-TH" sz="3200" b="1" dirty="0" smtClean="0">
                <a:latin typeface="CordiaUPC" pitchFamily="34" charset="-34"/>
                <a:cs typeface="CordiaUPC" pitchFamily="34" charset="-34"/>
              </a:rPr>
              <a:t>นำไปอบในเตาอบให้แห้ง ที่อุณหภูมิ </a:t>
            </a:r>
            <a:r>
              <a:rPr lang="en-US" sz="3200" b="1" dirty="0" smtClean="0">
                <a:latin typeface="CordiaUPC" pitchFamily="34" charset="-34"/>
                <a:cs typeface="CordiaUPC" pitchFamily="34" charset="-34"/>
              </a:rPr>
              <a:t>110</a:t>
            </a:r>
            <a:r>
              <a:rPr lang="en-US" sz="2800" b="1" dirty="0" smtClean="0">
                <a:latin typeface="CordiaUPC" pitchFamily="34" charset="-34"/>
                <a:cs typeface="CordiaUPC" pitchFamily="34" charset="-34"/>
                <a:sym typeface="Symbol"/>
              </a:rPr>
              <a:t></a:t>
            </a:r>
            <a:r>
              <a:rPr lang="en-US" sz="3200" b="1" dirty="0" smtClean="0">
                <a:latin typeface="CordiaUPC" pitchFamily="34" charset="-34"/>
                <a:cs typeface="CordiaUPC" pitchFamily="34" charset="-34"/>
              </a:rPr>
              <a:t> ± 5 </a:t>
            </a:r>
            <a:r>
              <a:rPr lang="th-TH" sz="3200" b="1" dirty="0" smtClean="0">
                <a:latin typeface="CordiaUPC" pitchFamily="34" charset="-34"/>
                <a:cs typeface="CordiaUPC" pitchFamily="34" charset="-34"/>
              </a:rPr>
              <a:t>ประมาณ </a:t>
            </a:r>
            <a:r>
              <a:rPr lang="en-US" sz="3200" b="1" dirty="0" smtClean="0">
                <a:latin typeface="CordiaUPC" pitchFamily="34" charset="-34"/>
                <a:cs typeface="CordiaUPC" pitchFamily="34" charset="-34"/>
              </a:rPr>
              <a:t>8 – 10 </a:t>
            </a:r>
            <a:r>
              <a:rPr lang="th-TH" sz="3200" b="1" dirty="0" smtClean="0">
                <a:latin typeface="CordiaUPC" pitchFamily="34" charset="-34"/>
                <a:cs typeface="CordiaUPC" pitchFamily="34" charset="-34"/>
              </a:rPr>
              <a:t>ชม. แล้วนำออกมาชั่งหาน้ำหนัก(น้ำหนักดินแห้ง)</a:t>
            </a:r>
            <a:endParaRPr lang="en-US" dirty="0"/>
          </a:p>
        </p:txBody>
      </p:sp>
      <p:pic>
        <p:nvPicPr>
          <p:cNvPr id="5" name="รูปภาพ 4" descr="IMG_10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2143116"/>
            <a:ext cx="4286280" cy="3214710"/>
          </a:xfrm>
          <a:prstGeom prst="rect">
            <a:avLst/>
          </a:prstGeom>
        </p:spPr>
      </p:pic>
      <p:sp>
        <p:nvSpPr>
          <p:cNvPr id="9" name="ชื่อเรื่อง 1"/>
          <p:cNvSpPr txBox="1">
            <a:spLocks noGrp="1"/>
          </p:cNvSpPr>
          <p:nvPr>
            <p:ph type="title"/>
          </p:nvPr>
        </p:nvSpPr>
        <p:spPr>
          <a:xfrm>
            <a:off x="838200" y="547688"/>
            <a:ext cx="7391400" cy="563562"/>
          </a:xfrm>
          <a:prstGeom prst="rect">
            <a:avLst/>
          </a:prstGeom>
          <a:noFill/>
          <a:ln w="38100" cmpd="sng">
            <a:noFill/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Atterberg</a:t>
            </a:r>
            <a:r>
              <a:rPr lang="en-US" dirty="0" smtClean="0"/>
              <a:t>’</a:t>
            </a:r>
            <a:r>
              <a:rPr lang="en-US" baseline="0" dirty="0" smtClean="0"/>
              <a:t>s</a:t>
            </a:r>
            <a:r>
              <a:rPr lang="en-US" dirty="0" smtClean="0"/>
              <a:t> Limits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929190" y="2071678"/>
            <a:ext cx="3714776" cy="3046988"/>
          </a:xfrm>
          <a:prstGeom prst="rect">
            <a:avLst/>
          </a:prstGeom>
          <a:gradFill flip="none" rotWithShape="1">
            <a:gsLst>
              <a:gs pos="0">
                <a:srgbClr xmlns:mc="http://schemas.openxmlformats.org/markup-compatibility/2006" xmlns:a14="http://schemas.microsoft.com/office/drawing/2010/main" val="FFEFD1" mc:Ignorable=""/>
              </a:gs>
              <a:gs pos="64999">
                <a:srgbClr xmlns:mc="http://schemas.openxmlformats.org/markup-compatibility/2006" xmlns:a14="http://schemas.microsoft.com/office/drawing/2010/main" val="F0EBD5" mc:Ignorable=""/>
              </a:gs>
              <a:gs pos="100000">
                <a:srgbClr xmlns:mc="http://schemas.openxmlformats.org/markup-compatibility/2006" xmlns:a14="http://schemas.microsoft.com/office/drawing/2010/main" val="D1C39F" mc:Ignorable=""/>
              </a:gs>
            </a:gsLst>
            <a:lin ang="16200000" scaled="1"/>
            <a:tileRect/>
          </a:gra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ordiaUPC" pitchFamily="34" charset="-34"/>
                <a:cs typeface="CordiaUPC" pitchFamily="34" charset="-34"/>
              </a:rPr>
              <a:t>7. </a:t>
            </a:r>
            <a:r>
              <a:rPr lang="th-TH" sz="3200" b="1" dirty="0" smtClean="0">
                <a:latin typeface="CordiaUPC" pitchFamily="34" charset="-34"/>
                <a:cs typeface="CordiaUPC" pitchFamily="34" charset="-34"/>
              </a:rPr>
              <a:t>ตักดินที่เหลือในถ้วยทองเหลืองกลับลงถ้วยผสม</a:t>
            </a:r>
            <a:endParaRPr lang="en-US" sz="3200" dirty="0" smtClean="0"/>
          </a:p>
          <a:p>
            <a:r>
              <a:rPr lang="th-TH" sz="3200" b="1" dirty="0" smtClean="0">
                <a:latin typeface="CordiaUPC" pitchFamily="34" charset="-34"/>
                <a:cs typeface="CordiaUPC" pitchFamily="34" charset="-34"/>
              </a:rPr>
              <a:t>เพิ่มน้ำลงในถ้วยผสมอีกใช้พายกวนดินให้เข้าจนเป็นเนื้อเดียวกัน ทำการทดลองอีกอย่างน้อย </a:t>
            </a:r>
            <a:r>
              <a:rPr lang="en-US" sz="3200" b="1" dirty="0" smtClean="0">
                <a:latin typeface="CordiaUPC" pitchFamily="34" charset="-34"/>
                <a:cs typeface="CordiaUPC" pitchFamily="34" charset="-34"/>
              </a:rPr>
              <a:t>3 </a:t>
            </a:r>
            <a:r>
              <a:rPr lang="th-TH" sz="3200" b="1" dirty="0" smtClean="0">
                <a:latin typeface="CordiaUPC" pitchFamily="34" charset="-34"/>
                <a:cs typeface="CordiaUPC" pitchFamily="34" charset="-34"/>
              </a:rPr>
              <a:t>ครั้ง </a:t>
            </a:r>
            <a:endParaRPr lang="en-US" sz="3200" dirty="0"/>
          </a:p>
        </p:txBody>
      </p:sp>
      <p:pic>
        <p:nvPicPr>
          <p:cNvPr id="5" name="รูปภาพ 4" descr="IMG_10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2071678"/>
            <a:ext cx="4095778" cy="30718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ชื่อเรื่อง 1"/>
          <p:cNvSpPr txBox="1">
            <a:spLocks noGrp="1"/>
          </p:cNvSpPr>
          <p:nvPr>
            <p:ph type="title"/>
          </p:nvPr>
        </p:nvSpPr>
        <p:spPr>
          <a:xfrm>
            <a:off x="838200" y="547688"/>
            <a:ext cx="7391400" cy="563562"/>
          </a:xfrm>
          <a:prstGeom prst="rect">
            <a:avLst/>
          </a:prstGeom>
          <a:noFill/>
          <a:ln w="38100" cmpd="sng">
            <a:noFill/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Atterberg</a:t>
            </a:r>
            <a:r>
              <a:rPr lang="en-US" dirty="0" smtClean="0"/>
              <a:t>’</a:t>
            </a:r>
            <a:r>
              <a:rPr lang="en-US" baseline="0" dirty="0" smtClean="0"/>
              <a:t>s</a:t>
            </a:r>
            <a:r>
              <a:rPr lang="en-US" dirty="0" smtClean="0"/>
              <a:t> Limits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1472" y="1785926"/>
            <a:ext cx="8143932" cy="64633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 smtClean="0"/>
              <a:t>จำนวนการเคาะที่เหมาะสม</a:t>
            </a:r>
            <a:endParaRPr lang="en-US" sz="3600" b="1" dirty="0"/>
          </a:p>
        </p:txBody>
      </p:sp>
      <p:graphicFrame>
        <p:nvGraphicFramePr>
          <p:cNvPr id="8" name="ตาราง 7"/>
          <p:cNvGraphicFramePr>
            <a:graphicFrameLocks noGrp="1"/>
          </p:cNvGraphicFramePr>
          <p:nvPr/>
        </p:nvGraphicFramePr>
        <p:xfrm>
          <a:off x="571472" y="2500306"/>
          <a:ext cx="8143932" cy="28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1966"/>
                <a:gridCol w="4071966"/>
              </a:tblGrid>
              <a:tr h="500066">
                <a:tc>
                  <a:txBody>
                    <a:bodyPr/>
                    <a:lstStyle/>
                    <a:p>
                      <a:pPr algn="ctr"/>
                      <a:r>
                        <a:rPr lang="th-TH" sz="3200" dirty="0" smtClean="0">
                          <a:solidFill>
                            <a:schemeClr val="tx1"/>
                          </a:solidFill>
                        </a:rPr>
                        <a:t>ครั้งที่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 smtClean="0">
                          <a:solidFill>
                            <a:schemeClr val="tx1"/>
                          </a:solidFill>
                        </a:rPr>
                        <a:t>จำนวนการเคาะ(ครั้ง)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1</a:t>
                      </a:r>
                      <a:endParaRPr lang="en-US" sz="3200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30 </a:t>
                      </a:r>
                      <a:r>
                        <a:rPr lang="th-TH" sz="3200" b="1" dirty="0" smtClean="0"/>
                        <a:t>ถึง</a:t>
                      </a:r>
                      <a:r>
                        <a:rPr lang="th-TH" sz="3200" dirty="0" smtClean="0"/>
                        <a:t> </a:t>
                      </a:r>
                      <a:r>
                        <a:rPr lang="en-US" sz="3200" dirty="0" smtClean="0"/>
                        <a:t>35</a:t>
                      </a:r>
                      <a:endParaRPr lang="en-US" sz="3200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2</a:t>
                      </a:r>
                      <a:endParaRPr lang="en-US" sz="3200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25 </a:t>
                      </a:r>
                      <a:r>
                        <a:rPr lang="th-TH" sz="3200" b="1" dirty="0" smtClean="0"/>
                        <a:t>ถึง</a:t>
                      </a:r>
                      <a:r>
                        <a:rPr lang="th-TH" sz="3200" dirty="0" smtClean="0"/>
                        <a:t> </a:t>
                      </a:r>
                      <a:r>
                        <a:rPr lang="en-US" sz="3200" dirty="0" smtClean="0"/>
                        <a:t>30</a:t>
                      </a:r>
                      <a:endParaRPr lang="en-US" sz="3200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3</a:t>
                      </a:r>
                      <a:endParaRPr lang="en-US" sz="3200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20 </a:t>
                      </a:r>
                      <a:r>
                        <a:rPr lang="th-TH" sz="3200" b="1" dirty="0" smtClean="0"/>
                        <a:t>ถึง</a:t>
                      </a:r>
                      <a:r>
                        <a:rPr lang="th-TH" sz="3200" dirty="0" smtClean="0"/>
                        <a:t> </a:t>
                      </a:r>
                      <a:r>
                        <a:rPr lang="en-US" sz="3200" dirty="0" smtClean="0"/>
                        <a:t>25</a:t>
                      </a:r>
                      <a:endParaRPr lang="en-US" sz="3200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4</a:t>
                      </a:r>
                      <a:endParaRPr lang="en-US" sz="3200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/>
                        <a:t>15 </a:t>
                      </a:r>
                      <a:r>
                        <a:rPr lang="th-TH" sz="3200" b="1" dirty="0" smtClean="0"/>
                        <a:t>ถึง</a:t>
                      </a:r>
                      <a:r>
                        <a:rPr lang="th-TH" sz="3200" dirty="0" smtClean="0"/>
                        <a:t> </a:t>
                      </a:r>
                      <a:r>
                        <a:rPr lang="en-US" sz="3200" dirty="0" smtClean="0"/>
                        <a:t>20</a:t>
                      </a:r>
                      <a:endParaRPr lang="en-US" sz="3200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9" name="ชื่อเรื่อง 1"/>
          <p:cNvSpPr txBox="1">
            <a:spLocks noGrp="1"/>
          </p:cNvSpPr>
          <p:nvPr>
            <p:ph type="title"/>
          </p:nvPr>
        </p:nvSpPr>
        <p:spPr>
          <a:xfrm>
            <a:off x="838200" y="547688"/>
            <a:ext cx="7391400" cy="563562"/>
          </a:xfrm>
          <a:prstGeom prst="rect">
            <a:avLst/>
          </a:prstGeom>
          <a:noFill/>
          <a:ln w="38100" cmpd="sng">
            <a:noFill/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Atterberg</a:t>
            </a:r>
            <a:r>
              <a:rPr lang="en-US" dirty="0" smtClean="0"/>
              <a:t>’</a:t>
            </a:r>
            <a:r>
              <a:rPr lang="en-US" baseline="0" dirty="0" smtClean="0"/>
              <a:t>s</a:t>
            </a:r>
            <a:r>
              <a:rPr lang="en-US" dirty="0" smtClean="0"/>
              <a:t> Limits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43438" y="2071678"/>
            <a:ext cx="4000528" cy="4031873"/>
          </a:xfrm>
          <a:prstGeom prst="rect">
            <a:avLst/>
          </a:prstGeom>
          <a:gradFill flip="none" rotWithShape="1">
            <a:gsLst>
              <a:gs pos="0">
                <a:srgbClr xmlns:mc="http://schemas.openxmlformats.org/markup-compatibility/2006" xmlns:a14="http://schemas.microsoft.com/office/drawing/2010/main" val="FFEFD1" mc:Ignorable=""/>
              </a:gs>
              <a:gs pos="64999">
                <a:srgbClr xmlns:mc="http://schemas.openxmlformats.org/markup-compatibility/2006" xmlns:a14="http://schemas.microsoft.com/office/drawing/2010/main" val="F0EBD5" mc:Ignorable=""/>
              </a:gs>
              <a:gs pos="100000">
                <a:srgbClr xmlns:mc="http://schemas.openxmlformats.org/markup-compatibility/2006" xmlns:a14="http://schemas.microsoft.com/office/drawing/2010/main" val="D1C39F" mc:Ignorable=""/>
              </a:gs>
            </a:gsLst>
            <a:lin ang="13500000" scaled="1"/>
            <a:tileRect/>
          </a:gra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ordiaUPC" pitchFamily="34" charset="-34"/>
                <a:cs typeface="CordiaUPC" pitchFamily="34" charset="-34"/>
              </a:rPr>
              <a:t>8. </a:t>
            </a:r>
            <a:r>
              <a:rPr lang="th-TH" sz="3200" b="1" dirty="0" smtClean="0">
                <a:latin typeface="CordiaUPC" pitchFamily="34" charset="-34"/>
                <a:cs typeface="CordiaUPC" pitchFamily="34" charset="-34"/>
              </a:rPr>
              <a:t>การหา </a:t>
            </a:r>
            <a:r>
              <a:rPr lang="en-US" sz="3200" b="1" dirty="0" smtClean="0">
                <a:latin typeface="CordiaUPC" pitchFamily="34" charset="-34"/>
                <a:cs typeface="CordiaUPC" pitchFamily="34" charset="-34"/>
              </a:rPr>
              <a:t>Plastic Limit </a:t>
            </a:r>
            <a:r>
              <a:rPr lang="th-TH" sz="3200" b="1" dirty="0" smtClean="0">
                <a:latin typeface="CordiaUPC" pitchFamily="34" charset="-34"/>
                <a:cs typeface="CordiaUPC" pitchFamily="34" charset="-34"/>
              </a:rPr>
              <a:t>โดยนำเอาตัวอย่างดินที่แบ่งไว้มาทำการลดความชื้น โดยผึ่งให้มาดและปั้นจนไม่ติดมือ และนำไปคลึงบนกระจกให้เป็นเส้นยาวสม่ำเสมอจนดินเริ่มปริแตกโดยมีขนาด </a:t>
            </a:r>
            <a:r>
              <a:rPr lang="th-TH" sz="3200" dirty="0" smtClean="0">
                <a:latin typeface="CordiaUPC" pitchFamily="34" charset="-34"/>
                <a:cs typeface="CordiaUPC" pitchFamily="34" charset="-34"/>
                <a:sym typeface="Symbol"/>
              </a:rPr>
              <a:t></a:t>
            </a:r>
            <a:r>
              <a:rPr lang="th-TH" sz="3200" b="1" dirty="0" smtClean="0">
                <a:latin typeface="CordiaUPC" pitchFamily="34" charset="-34"/>
                <a:cs typeface="CordiaUPC" pitchFamily="34" charset="-34"/>
              </a:rPr>
              <a:t> </a:t>
            </a:r>
            <a:r>
              <a:rPr lang="en-US" sz="3200" b="1" dirty="0" smtClean="0">
                <a:latin typeface="CordiaUPC" pitchFamily="34" charset="-34"/>
                <a:cs typeface="CordiaUPC" pitchFamily="34" charset="-34"/>
              </a:rPr>
              <a:t>3.2 </a:t>
            </a:r>
            <a:r>
              <a:rPr lang="th-TH" sz="3200" b="1" dirty="0" smtClean="0">
                <a:latin typeface="CordiaUPC" pitchFamily="34" charset="-34"/>
                <a:cs typeface="CordiaUPC" pitchFamily="34" charset="-34"/>
              </a:rPr>
              <a:t>มิลลิเมตร หรือ </a:t>
            </a:r>
            <a:r>
              <a:rPr lang="en-US" sz="3200" b="1" dirty="0" smtClean="0">
                <a:latin typeface="CordiaUPC" pitchFamily="34" charset="-34"/>
                <a:cs typeface="CordiaUPC" pitchFamily="34" charset="-34"/>
              </a:rPr>
              <a:t>1</a:t>
            </a:r>
            <a:r>
              <a:rPr lang="th-TH" sz="3200" b="1" dirty="0" smtClean="0">
                <a:latin typeface="CordiaUPC" pitchFamily="34" charset="-34"/>
                <a:cs typeface="CordiaUPC" pitchFamily="34" charset="-34"/>
              </a:rPr>
              <a:t> หุน</a:t>
            </a:r>
            <a:endParaRPr lang="en-US" sz="3200" dirty="0"/>
          </a:p>
        </p:txBody>
      </p:sp>
      <p:pic>
        <p:nvPicPr>
          <p:cNvPr id="8" name="รูปภาพ 7" descr="IMG_10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071678"/>
            <a:ext cx="4214842" cy="316113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ชื่อเรื่อง 1"/>
          <p:cNvSpPr txBox="1">
            <a:spLocks noGrp="1"/>
          </p:cNvSpPr>
          <p:nvPr>
            <p:ph type="title"/>
          </p:nvPr>
        </p:nvSpPr>
        <p:spPr>
          <a:xfrm>
            <a:off x="838200" y="547688"/>
            <a:ext cx="7391400" cy="563562"/>
          </a:xfrm>
          <a:prstGeom prst="rect">
            <a:avLst/>
          </a:prstGeom>
          <a:noFill/>
          <a:ln w="38100" cmpd="sng">
            <a:noFill/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Atterberg</a:t>
            </a:r>
            <a:r>
              <a:rPr lang="en-US" dirty="0" smtClean="0"/>
              <a:t>’</a:t>
            </a:r>
            <a:r>
              <a:rPr lang="en-US" baseline="0" dirty="0" smtClean="0"/>
              <a:t>s</a:t>
            </a:r>
            <a:r>
              <a:rPr lang="en-US" dirty="0" smtClean="0"/>
              <a:t> Limits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8596" y="4714884"/>
            <a:ext cx="4286280" cy="1077218"/>
          </a:xfrm>
          <a:prstGeom prst="rect">
            <a:avLst/>
          </a:prstGeom>
          <a:gradFill flip="none" rotWithShape="1">
            <a:gsLst>
              <a:gs pos="0">
                <a:srgbClr xmlns:mc="http://schemas.openxmlformats.org/markup-compatibility/2006" xmlns:a14="http://schemas.microsoft.com/office/drawing/2010/main" val="FFEFD1" mc:Ignorable=""/>
              </a:gs>
              <a:gs pos="64999">
                <a:srgbClr xmlns:mc="http://schemas.openxmlformats.org/markup-compatibility/2006" xmlns:a14="http://schemas.microsoft.com/office/drawing/2010/main" val="F0EBD5" mc:Ignorable=""/>
              </a:gs>
              <a:gs pos="100000">
                <a:srgbClr xmlns:mc="http://schemas.openxmlformats.org/markup-compatibility/2006" xmlns:a14="http://schemas.microsoft.com/office/drawing/2010/main" val="D1C39F" mc:Ignorable=""/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ordiaUPC" pitchFamily="34" charset="-34"/>
                <a:cs typeface="CordiaUPC" pitchFamily="34" charset="-34"/>
              </a:rPr>
              <a:t>9. </a:t>
            </a:r>
            <a:r>
              <a:rPr lang="th-TH" sz="3200" b="1" dirty="0" smtClean="0">
                <a:latin typeface="CordiaUPC" pitchFamily="34" charset="-34"/>
                <a:cs typeface="CordiaUPC" pitchFamily="34" charset="-34"/>
              </a:rPr>
              <a:t>ตัดดินเป็นแท่งสั้นๆใส่กระป๋องชั่งน้ำหนัก นำไปอบในเตาอบ</a:t>
            </a:r>
            <a:endParaRPr lang="en-US" sz="32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714488"/>
            <a:ext cx="428968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รูปภาพ 6" descr="IMG_10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1643050"/>
            <a:ext cx="3786214" cy="28396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29190" y="4714884"/>
            <a:ext cx="4000528" cy="1077218"/>
          </a:xfrm>
          <a:prstGeom prst="rect">
            <a:avLst/>
          </a:prstGeom>
          <a:gradFill flip="none" rotWithShape="1">
            <a:gsLst>
              <a:gs pos="0">
                <a:srgbClr xmlns:mc="http://schemas.openxmlformats.org/markup-compatibility/2006" xmlns:a14="http://schemas.microsoft.com/office/drawing/2010/main" val="FFEFD1" mc:Ignorable=""/>
              </a:gs>
              <a:gs pos="64999">
                <a:srgbClr xmlns:mc="http://schemas.openxmlformats.org/markup-compatibility/2006" xmlns:a14="http://schemas.microsoft.com/office/drawing/2010/main" val="F0EBD5" mc:Ignorable=""/>
              </a:gs>
              <a:gs pos="100000">
                <a:srgbClr xmlns:mc="http://schemas.openxmlformats.org/markup-compatibility/2006" xmlns:a14="http://schemas.microsoft.com/office/drawing/2010/main" val="D1C39F" mc:Ignorable=""/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ordiaUPC" pitchFamily="34" charset="-34"/>
                <a:cs typeface="CordiaUPC" pitchFamily="34" charset="-34"/>
              </a:rPr>
              <a:t>10. </a:t>
            </a:r>
            <a:r>
              <a:rPr lang="th-TH" sz="3200" b="1" dirty="0" smtClean="0">
                <a:latin typeface="CordiaUPC" pitchFamily="34" charset="-34"/>
                <a:cs typeface="CordiaUPC" pitchFamily="34" charset="-34"/>
              </a:rPr>
              <a:t>นำตัวอย่างดินที่อบแห้งแล้วมาชั่งหาน้ำหนักดินแห้ง</a:t>
            </a:r>
            <a:endParaRPr lang="en-US" sz="3200" dirty="0"/>
          </a:p>
        </p:txBody>
      </p:sp>
      <p:sp>
        <p:nvSpPr>
          <p:cNvPr id="11" name="ชื่อเรื่อง 1"/>
          <p:cNvSpPr txBox="1">
            <a:spLocks noGrp="1"/>
          </p:cNvSpPr>
          <p:nvPr>
            <p:ph type="title"/>
          </p:nvPr>
        </p:nvSpPr>
        <p:spPr>
          <a:xfrm>
            <a:off x="838200" y="547688"/>
            <a:ext cx="7391400" cy="563562"/>
          </a:xfrm>
          <a:prstGeom prst="rect">
            <a:avLst/>
          </a:prstGeom>
          <a:noFill/>
          <a:ln w="38100" cmpd="sng">
            <a:noFill/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Atterberg</a:t>
            </a:r>
            <a:r>
              <a:rPr lang="en-US" dirty="0" smtClean="0"/>
              <a:t>’</a:t>
            </a:r>
            <a:r>
              <a:rPr lang="en-US" baseline="0" dirty="0" smtClean="0"/>
              <a:t>s</a:t>
            </a:r>
            <a:r>
              <a:rPr lang="en-US" dirty="0" smtClean="0"/>
              <a:t> Limits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1472" y="1785926"/>
            <a:ext cx="8143932" cy="64633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 smtClean="0"/>
              <a:t>การคำนวณหาความชื้น</a:t>
            </a:r>
            <a:endParaRPr lang="en-US" sz="36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2714620"/>
            <a:ext cx="4743450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ชื่อเรื่อง 1"/>
          <p:cNvSpPr txBox="1">
            <a:spLocks noGrp="1"/>
          </p:cNvSpPr>
          <p:nvPr>
            <p:ph type="title"/>
          </p:nvPr>
        </p:nvSpPr>
        <p:spPr>
          <a:xfrm>
            <a:off x="838200" y="547688"/>
            <a:ext cx="7391400" cy="563562"/>
          </a:xfrm>
          <a:prstGeom prst="rect">
            <a:avLst/>
          </a:prstGeom>
          <a:noFill/>
          <a:ln w="38100" cmpd="sng">
            <a:noFill/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Atterberg</a:t>
            </a:r>
            <a:r>
              <a:rPr lang="en-US" dirty="0" smtClean="0"/>
              <a:t>’</a:t>
            </a:r>
            <a:r>
              <a:rPr lang="en-US" baseline="0" dirty="0" smtClean="0"/>
              <a:t>s</a:t>
            </a:r>
            <a:r>
              <a:rPr lang="en-US" dirty="0" smtClean="0"/>
              <a:t> Limits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2143116"/>
            <a:ext cx="813473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ดาว 5 แฉก 5"/>
          <p:cNvSpPr/>
          <p:nvPr/>
        </p:nvSpPr>
        <p:spPr>
          <a:xfrm>
            <a:off x="7858148" y="2852936"/>
            <a:ext cx="428628" cy="35719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ดาว 5 แฉก 6"/>
          <p:cNvSpPr/>
          <p:nvPr/>
        </p:nvSpPr>
        <p:spPr>
          <a:xfrm>
            <a:off x="7858148" y="6143644"/>
            <a:ext cx="428628" cy="35719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71472" y="1500174"/>
            <a:ext cx="8143932" cy="64633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 smtClean="0"/>
              <a:t>การคำนวณหาความชื้น </a:t>
            </a:r>
            <a:r>
              <a:rPr lang="en-US" sz="3600" b="1" dirty="0" smtClean="0"/>
              <a:t>Liquid Limit</a:t>
            </a:r>
            <a:endParaRPr lang="en-US" sz="3600" b="1" dirty="0"/>
          </a:p>
        </p:txBody>
      </p:sp>
      <p:sp>
        <p:nvSpPr>
          <p:cNvPr id="10" name="ชื่อเรื่อง 1"/>
          <p:cNvSpPr txBox="1">
            <a:spLocks noGrp="1"/>
          </p:cNvSpPr>
          <p:nvPr>
            <p:ph type="title"/>
          </p:nvPr>
        </p:nvSpPr>
        <p:spPr>
          <a:xfrm>
            <a:off x="838200" y="547688"/>
            <a:ext cx="7391400" cy="563562"/>
          </a:xfrm>
          <a:prstGeom prst="rect">
            <a:avLst/>
          </a:prstGeom>
          <a:noFill/>
          <a:ln w="38100" cmpd="sng">
            <a:noFill/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Atterberg</a:t>
            </a:r>
            <a:r>
              <a:rPr lang="en-US" dirty="0" smtClean="0"/>
              <a:t>’</a:t>
            </a:r>
            <a:r>
              <a:rPr lang="en-US" baseline="0" dirty="0" smtClean="0"/>
              <a:t>s</a:t>
            </a:r>
            <a:r>
              <a:rPr lang="en-US" dirty="0" smtClean="0"/>
              <a:t> Limits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113"/>
          <p:cNvSpPr>
            <a:spLocks noChangeArrowheads="1"/>
          </p:cNvSpPr>
          <p:nvPr/>
        </p:nvSpPr>
        <p:spPr bwMode="auto">
          <a:xfrm>
            <a:off x="457200" y="1295400"/>
            <a:ext cx="8229600" cy="457200"/>
          </a:xfrm>
          <a:prstGeom prst="roundRect">
            <a:avLst>
              <a:gd name="adj" fmla="val 9106"/>
            </a:avLst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  <a:effectLst/>
          <a:extLst/>
        </p:spPr>
        <p:txBody>
          <a:bodyPr anchor="ctr"/>
          <a:lstStyle/>
          <a:p>
            <a:pPr algn="ctr"/>
            <a:r>
              <a:rPr lang="th-TH" sz="2000" b="1" dirty="0">
                <a:effectLst>
                  <a:outerShdw blurRad="38100" dist="38100" dir="2700000" algn="tl">
                    <a:srgbClr xmlns:mc="http://schemas.openxmlformats.org/markup-compatibility/2006" xmlns:a14="http://schemas.microsoft.com/office/drawing/2010/main" val="C0C0C0" mc:Ignorable=""/>
                  </a:outerShdw>
                </a:effectLst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การจำแนก</a:t>
            </a:r>
            <a:r>
              <a:rPr lang="th-TH" sz="2000" b="1" dirty="0" smtClean="0">
                <a:effectLst>
                  <a:outerShdw blurRad="38100" dist="38100" dir="2700000" algn="tl">
                    <a:srgbClr xmlns:mc="http://schemas.openxmlformats.org/markup-compatibility/2006" xmlns:a14="http://schemas.microsoft.com/office/drawing/2010/main" val="C0C0C0" mc:Ignorable=""/>
                  </a:outerShdw>
                </a:effectLst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ดินจะพิจารณาจากคุณสมบัติหลายอย่างประกอบกัน ดังนี้</a:t>
            </a:r>
            <a:endParaRPr lang="en-US" sz="2000" b="1" dirty="0">
              <a:effectLst>
                <a:outerShdw blurRad="38100" dist="38100" dir="2700000" algn="tl">
                  <a:srgbClr xmlns:mc="http://schemas.openxmlformats.org/markup-compatibility/2006" xmlns:a14="http://schemas.microsoft.com/office/drawing/2010/main" val="C0C0C0" mc:Ignorable=""/>
                </a:outerShdw>
              </a:effectLst>
              <a:latin typeface="Superspace Bold" pitchFamily="2" charset="0"/>
              <a:ea typeface="Superspace Bold" pitchFamily="2" charset="0"/>
              <a:cs typeface="Superspace Bold" pitchFamily="2" charset="0"/>
            </a:endParaRPr>
          </a:p>
        </p:txBody>
      </p:sp>
      <p:sp>
        <p:nvSpPr>
          <p:cNvPr id="717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h-TH" sz="3600" smtClean="0"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การจำแนกดิน</a:t>
            </a:r>
          </a:p>
        </p:txBody>
      </p:sp>
      <p:sp>
        <p:nvSpPr>
          <p:cNvPr id="54381" name="AutoShape 109"/>
          <p:cNvSpPr>
            <a:spLocks noChangeArrowheads="1"/>
          </p:cNvSpPr>
          <p:nvPr/>
        </p:nvSpPr>
        <p:spPr bwMode="ltGray">
          <a:xfrm>
            <a:off x="457200" y="1600200"/>
            <a:ext cx="5181600" cy="4495800"/>
          </a:xfrm>
          <a:prstGeom prst="rightArrow">
            <a:avLst>
              <a:gd name="adj1" fmla="val 79306"/>
              <a:gd name="adj2" fmla="val 32395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4382" name="AutoShape 110"/>
          <p:cNvSpPr>
            <a:spLocks noChangeArrowheads="1"/>
          </p:cNvSpPr>
          <p:nvPr/>
        </p:nvSpPr>
        <p:spPr bwMode="blackWhite">
          <a:xfrm>
            <a:off x="484188" y="2057400"/>
            <a:ext cx="3021012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9804"/>
                  <a:invGamma/>
                </a:schemeClr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/>
            <a:r>
              <a:rPr lang="th-TH" b="1" dirty="0">
                <a:solidFill>
                  <a:schemeClr val="bg1"/>
                </a:solidFill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ขนาดคละของอนุภาคที่</a:t>
            </a:r>
          </a:p>
          <a:p>
            <a:pPr eaLnBrk="0" hangingPunct="0"/>
            <a:r>
              <a:rPr lang="th-TH" b="1" dirty="0">
                <a:solidFill>
                  <a:schemeClr val="bg1"/>
                </a:solidFill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ประกอบเป็นมวลดิน</a:t>
            </a:r>
            <a:endParaRPr lang="en-US" b="1" dirty="0">
              <a:solidFill>
                <a:schemeClr val="bg1"/>
              </a:solidFill>
              <a:latin typeface="Superspace Bold" pitchFamily="2" charset="0"/>
              <a:ea typeface="Superspace Bold" pitchFamily="2" charset="0"/>
              <a:cs typeface="Superspace Bold" pitchFamily="2" charset="0"/>
            </a:endParaRPr>
          </a:p>
        </p:txBody>
      </p:sp>
      <p:sp>
        <p:nvSpPr>
          <p:cNvPr id="54383" name="AutoShape 111"/>
          <p:cNvSpPr>
            <a:spLocks noChangeArrowheads="1"/>
          </p:cNvSpPr>
          <p:nvPr/>
        </p:nvSpPr>
        <p:spPr bwMode="blackWhite">
          <a:xfrm>
            <a:off x="506413" y="3330575"/>
            <a:ext cx="2998787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xmlns:mc="http://schemas.openxmlformats.org/markup-compatibility/2006" xmlns:a14="http://schemas.microsoft.com/office/drawing/2010/main" val="699D5F" mc:Ignorable=""/>
              </a:gs>
              <a:gs pos="100000">
                <a:srgbClr xmlns:mc="http://schemas.openxmlformats.org/markup-compatibility/2006" xmlns:a14="http://schemas.microsoft.com/office/drawing/2010/main" val="96BB8F" mc:Ignorable=""/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th-TH" b="1" dirty="0">
                <a:solidFill>
                  <a:schemeClr val="bg1"/>
                </a:solidFill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คุณสมบัติด้านความเหนียว</a:t>
            </a:r>
          </a:p>
          <a:p>
            <a:pPr eaLnBrk="0" hangingPunct="0"/>
            <a:r>
              <a:rPr lang="th-TH" b="1" dirty="0">
                <a:solidFill>
                  <a:schemeClr val="bg1"/>
                </a:solidFill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ของดิน </a:t>
            </a:r>
            <a:r>
              <a:rPr lang="en-US" b="1" dirty="0">
                <a:solidFill>
                  <a:schemeClr val="bg1"/>
                </a:solidFill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(Plasticity)</a:t>
            </a:r>
          </a:p>
        </p:txBody>
      </p:sp>
      <p:sp>
        <p:nvSpPr>
          <p:cNvPr id="54384" name="AutoShape 112"/>
          <p:cNvSpPr>
            <a:spLocks noChangeArrowheads="1"/>
          </p:cNvSpPr>
          <p:nvPr/>
        </p:nvSpPr>
        <p:spPr bwMode="blackWhite">
          <a:xfrm>
            <a:off x="506413" y="4648200"/>
            <a:ext cx="2998787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69804"/>
                  <a:invGamma/>
                </a:schemeClr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eaLnBrk="0" fontAlgn="b" hangingPunct="0">
              <a:buClr>
                <a:schemeClr val="tx1"/>
              </a:buClr>
              <a:buFont typeface="Wingdings" pitchFamily="2" charset="2"/>
              <a:buNone/>
            </a:pPr>
            <a:r>
              <a:rPr lang="th-TH" b="1" dirty="0">
                <a:solidFill>
                  <a:schemeClr val="bg1"/>
                </a:solidFill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ความ</a:t>
            </a:r>
            <a:r>
              <a:rPr lang="th-TH" b="1" dirty="0" smtClean="0">
                <a:solidFill>
                  <a:schemeClr val="bg1"/>
                </a:solidFill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แข็งแรงของมวลดิน </a:t>
            </a:r>
            <a:endParaRPr lang="en-US" b="1" dirty="0" smtClean="0">
              <a:solidFill>
                <a:schemeClr val="bg1"/>
              </a:solidFill>
              <a:latin typeface="Superspace Bold" pitchFamily="2" charset="0"/>
              <a:ea typeface="Superspace Bold" pitchFamily="2" charset="0"/>
              <a:cs typeface="Superspace Bold" pitchFamily="2" charset="0"/>
            </a:endParaRPr>
          </a:p>
          <a:p>
            <a:pPr eaLnBrk="0" fontAlgn="b" hangingPunct="0">
              <a:buClr>
                <a:schemeClr val="tx1"/>
              </a:buClr>
              <a:buFont typeface="Wingdings" pitchFamily="2" charset="2"/>
              <a:buNone/>
            </a:pPr>
            <a:r>
              <a:rPr lang="en-US" b="1" dirty="0" smtClean="0">
                <a:solidFill>
                  <a:schemeClr val="bg1"/>
                </a:solidFill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(Shear Strength)</a:t>
            </a:r>
            <a:endParaRPr lang="en-US" b="1" dirty="0">
              <a:solidFill>
                <a:schemeClr val="bg1"/>
              </a:solidFill>
              <a:latin typeface="Superspace Bold" pitchFamily="2" charset="0"/>
              <a:ea typeface="Superspace Bold" pitchFamily="2" charset="0"/>
              <a:cs typeface="Superspace Bold" pitchFamily="2" charset="0"/>
            </a:endParaRPr>
          </a:p>
        </p:txBody>
      </p:sp>
      <p:sp>
        <p:nvSpPr>
          <p:cNvPr id="54385" name="AutoShape 113"/>
          <p:cNvSpPr>
            <a:spLocks noChangeArrowheads="1"/>
          </p:cNvSpPr>
          <p:nvPr/>
        </p:nvSpPr>
        <p:spPr bwMode="auto">
          <a:xfrm>
            <a:off x="5943600" y="3352800"/>
            <a:ext cx="2514600" cy="935037"/>
          </a:xfrm>
          <a:prstGeom prst="roundRect">
            <a:avLst>
              <a:gd name="adj" fmla="val 9106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/>
        </p:spPr>
        <p:txBody>
          <a:bodyPr anchor="ctr"/>
          <a:lstStyle/>
          <a:p>
            <a:pPr algn="ctr"/>
            <a:r>
              <a:rPr lang="th-TH" sz="2800" b="1" dirty="0">
                <a:effectLst>
                  <a:outerShdw blurRad="38100" dist="38100" dir="2700000" algn="tl">
                    <a:srgbClr xmlns:mc="http://schemas.openxmlformats.org/markup-compatibility/2006" xmlns:a14="http://schemas.microsoft.com/office/drawing/2010/main" val="C0C0C0" mc:Ignorable=""/>
                  </a:outerShdw>
                </a:effectLst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การจำแนกดิน</a:t>
            </a:r>
            <a:endParaRPr lang="en-US" sz="2800" b="1" dirty="0">
              <a:effectLst>
                <a:outerShdw blurRad="38100" dist="38100" dir="2700000" algn="tl">
                  <a:srgbClr xmlns:mc="http://schemas.openxmlformats.org/markup-compatibility/2006" xmlns:a14="http://schemas.microsoft.com/office/drawing/2010/main" val="C0C0C0" mc:Ignorable=""/>
                </a:outerShdw>
              </a:effectLst>
              <a:latin typeface="Superspace Bold" pitchFamily="2" charset="0"/>
              <a:ea typeface="Superspace Bold" pitchFamily="2" charset="0"/>
              <a:cs typeface="Superspace Bold" pitchFamily="2" charset="0"/>
            </a:endParaRPr>
          </a:p>
        </p:txBody>
      </p:sp>
      <p:pic>
        <p:nvPicPr>
          <p:cNvPr id="7176" name="รูปภาพ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6019800"/>
            <a:ext cx="3048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4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11111E-6 L 0.04428 -1.11111E-6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543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4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4381" grpId="0" animBg="1"/>
      <p:bldP spid="54381" grpId="1" animBg="1"/>
      <p:bldP spid="54382" grpId="0" animBg="1"/>
      <p:bldP spid="54383" grpId="0" animBg="1"/>
      <p:bldP spid="54384" grpId="0" animBg="1"/>
      <p:bldP spid="5438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92258" y="1600200"/>
            <a:ext cx="815948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643438" y="2714620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Liquid Limit  =  44.70 %</a:t>
            </a:r>
            <a:endParaRPr lang="en-US" b="1" dirty="0"/>
          </a:p>
        </p:txBody>
      </p:sp>
      <p:sp>
        <p:nvSpPr>
          <p:cNvPr id="9" name="ชื่อเรื่อง 1"/>
          <p:cNvSpPr txBox="1">
            <a:spLocks noGrp="1"/>
          </p:cNvSpPr>
          <p:nvPr>
            <p:ph type="title"/>
          </p:nvPr>
        </p:nvSpPr>
        <p:spPr>
          <a:xfrm>
            <a:off x="838200" y="547688"/>
            <a:ext cx="7391400" cy="563562"/>
          </a:xfrm>
          <a:prstGeom prst="rect">
            <a:avLst/>
          </a:prstGeom>
          <a:noFill/>
          <a:ln w="38100" cmpd="sng">
            <a:noFill/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Atterberg</a:t>
            </a:r>
            <a:r>
              <a:rPr lang="en-US" dirty="0" smtClean="0"/>
              <a:t>’</a:t>
            </a:r>
            <a:r>
              <a:rPr lang="en-US" baseline="0" dirty="0" smtClean="0"/>
              <a:t>s</a:t>
            </a:r>
            <a:r>
              <a:rPr lang="en-US" dirty="0" smtClean="0"/>
              <a:t> Limits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43438" y="2714620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Liquid Limit  =  44.7 %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00034" y="1643050"/>
            <a:ext cx="8143932" cy="64633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 smtClean="0"/>
              <a:t>การคำนวณหาความชื้น</a:t>
            </a:r>
            <a:r>
              <a:rPr lang="en-US" sz="3600" b="1" dirty="0" smtClean="0"/>
              <a:t> Plastic Limit</a:t>
            </a:r>
            <a:endParaRPr lang="en-US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143372" y="5929330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Plastic Limit =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2357430"/>
            <a:ext cx="7572428" cy="4221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ชื่อเรื่อง 1"/>
          <p:cNvSpPr txBox="1">
            <a:spLocks/>
          </p:cNvSpPr>
          <p:nvPr/>
        </p:nvSpPr>
        <p:spPr bwMode="white">
          <a:xfrm>
            <a:off x="914400" y="533400"/>
            <a:ext cx="7391400" cy="563562"/>
          </a:xfrm>
          <a:prstGeom prst="rect">
            <a:avLst/>
          </a:prstGeom>
          <a:noFill/>
          <a:ln w="38100" cmpd="sng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Atterberg</a:t>
            </a: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’s Limits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00034" y="1643050"/>
            <a:ext cx="8143932" cy="64633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 smtClean="0"/>
              <a:t>การคำนวณหาค่า </a:t>
            </a:r>
            <a:r>
              <a:rPr lang="en-US" sz="3600" b="1" dirty="0" smtClean="0"/>
              <a:t>Plasticity Index</a:t>
            </a:r>
            <a:endParaRPr lang="en-US" sz="3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00034" y="2500306"/>
            <a:ext cx="8143932" cy="397031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ngsanaUPC" pitchFamily="18" charset="-34"/>
                <a:cs typeface="AngsanaUPC" pitchFamily="18" charset="-34"/>
              </a:rPr>
              <a:t>PI  =  LL – PL</a:t>
            </a:r>
          </a:p>
          <a:p>
            <a:pPr algn="ctr"/>
            <a:r>
              <a:rPr lang="en-US" sz="3600" dirty="0" smtClean="0">
                <a:latin typeface="AngsanaUPC" pitchFamily="18" charset="-34"/>
                <a:cs typeface="AngsanaUPC" pitchFamily="18" charset="-34"/>
              </a:rPr>
              <a:t>PI  =  Plasticity Index</a:t>
            </a:r>
          </a:p>
          <a:p>
            <a:r>
              <a:rPr lang="en-US" sz="3600" dirty="0" smtClean="0">
                <a:latin typeface="AngsanaUPC" pitchFamily="18" charset="-34"/>
                <a:cs typeface="AngsanaUPC" pitchFamily="18" charset="-34"/>
              </a:rPr>
              <a:t>                                   LL  =  Liquid Limit</a:t>
            </a:r>
          </a:p>
          <a:p>
            <a:r>
              <a:rPr lang="en-US" sz="3600" dirty="0" smtClean="0">
                <a:latin typeface="AngsanaUPC" pitchFamily="18" charset="-34"/>
                <a:cs typeface="AngsanaUPC" pitchFamily="18" charset="-34"/>
              </a:rPr>
              <a:t>                                   PL  =   Plastic Limit</a:t>
            </a:r>
          </a:p>
          <a:p>
            <a:r>
              <a:rPr lang="en-US" sz="3600" b="1" dirty="0" smtClean="0">
                <a:latin typeface="AngsanaUPC" pitchFamily="18" charset="-34"/>
                <a:cs typeface="AngsanaUPC" pitchFamily="18" charset="-34"/>
              </a:rPr>
              <a:t>                                    PI  =   44.70 – 31.15</a:t>
            </a:r>
          </a:p>
          <a:p>
            <a:r>
              <a:rPr lang="en-US" sz="3600" b="1" dirty="0" smtClean="0">
                <a:latin typeface="AngsanaUPC" pitchFamily="18" charset="-34"/>
                <a:cs typeface="AngsanaUPC" pitchFamily="18" charset="-34"/>
              </a:rPr>
              <a:t>                                    PI  =    13.55 %</a:t>
            </a:r>
            <a:endParaRPr lang="en-US" sz="3600" dirty="0" smtClean="0">
              <a:latin typeface="AngsanaUPC" pitchFamily="18" charset="-34"/>
              <a:cs typeface="AngsanaUPC" pitchFamily="18" charset="-34"/>
            </a:endParaRPr>
          </a:p>
          <a:p>
            <a:endParaRPr lang="en-US" sz="3600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6" name="ชื่อเรื่อง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38100" cmpd="sng">
            <a:noFill/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Atterberg</a:t>
            </a:r>
            <a:r>
              <a:rPr lang="en-US" dirty="0" smtClean="0"/>
              <a:t>’</a:t>
            </a:r>
            <a:r>
              <a:rPr lang="en-US" baseline="0" dirty="0" smtClean="0"/>
              <a:t>s</a:t>
            </a:r>
            <a:r>
              <a:rPr lang="en-US" dirty="0" smtClean="0"/>
              <a:t> Limits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568" y="1484784"/>
            <a:ext cx="7715304" cy="519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ชื่อเรื่อง 1"/>
          <p:cNvSpPr txBox="1">
            <a:spLocks noGrp="1"/>
          </p:cNvSpPr>
          <p:nvPr>
            <p:ph type="title"/>
          </p:nvPr>
        </p:nvSpPr>
        <p:spPr>
          <a:xfrm>
            <a:off x="838200" y="547688"/>
            <a:ext cx="7391400" cy="563562"/>
          </a:xfrm>
          <a:prstGeom prst="rect">
            <a:avLst/>
          </a:prstGeom>
          <a:noFill/>
          <a:ln w="38100" cmpd="sng">
            <a:noFill/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Atterberg</a:t>
            </a:r>
            <a:r>
              <a:rPr lang="en-US" dirty="0" smtClean="0"/>
              <a:t>’</a:t>
            </a:r>
            <a:r>
              <a:rPr lang="en-US" baseline="0" dirty="0" smtClean="0"/>
              <a:t>s</a:t>
            </a:r>
            <a:r>
              <a:rPr lang="en-US" dirty="0" smtClean="0"/>
              <a:t> Limits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71535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th-TH" sz="2800" dirty="0" smtClean="0"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สัญลักษณ์ที่ใช้สำหรับการจำแนกประเภทดิน</a:t>
            </a:r>
            <a:endParaRPr lang="en-US" sz="2800" dirty="0" smtClean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pic>
        <p:nvPicPr>
          <p:cNvPr id="2458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600200"/>
            <a:ext cx="5943600" cy="43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รูปภาพ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6019800"/>
            <a:ext cx="3048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pic>
        <p:nvPicPr>
          <p:cNvPr id="25606" name="รูปภาพ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6019800"/>
            <a:ext cx="3048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524000"/>
            <a:ext cx="8301863" cy="4419600"/>
          </a:xfrm>
          <a:prstGeom prst="rect">
            <a:avLst/>
          </a:prstGeom>
          <a:noFill/>
          <a:ln w="9525">
            <a:solidFill>
              <a:schemeClr val="tx1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7" name="ชื่อเรื่อง 1"/>
          <p:cNvSpPr>
            <a:spLocks noGrp="1"/>
          </p:cNvSpPr>
          <p:nvPr>
            <p:ph type="title"/>
          </p:nvPr>
        </p:nvSpPr>
        <p:spPr>
          <a:xfrm>
            <a:off x="428625" y="285750"/>
            <a:ext cx="8329613" cy="1143000"/>
          </a:xfrm>
          <a:noFill/>
          <a:ln w="38100">
            <a:noFill/>
          </a:ln>
        </p:spPr>
        <p:txBody>
          <a:bodyPr/>
          <a:lstStyle/>
          <a:p>
            <a:r>
              <a:rPr lang="th-TH" dirty="0" smtClean="0"/>
              <a:t>การจำแนกประเภทของดินโดยระบบ  </a:t>
            </a:r>
            <a:r>
              <a:rPr lang="en-US" dirty="0" smtClean="0">
                <a:latin typeface="AngsanaUPC" pitchFamily="18" charset="-34"/>
                <a:cs typeface="AngsanaUPC" pitchFamily="18" charset="-34"/>
              </a:rPr>
              <a:t>Unified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pic>
        <p:nvPicPr>
          <p:cNvPr id="25606" name="รูปภาพ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6019800"/>
            <a:ext cx="3048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600200"/>
            <a:ext cx="8738647" cy="411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7" name="ชื่อเรื่อง 1"/>
          <p:cNvSpPr>
            <a:spLocks noGrp="1"/>
          </p:cNvSpPr>
          <p:nvPr>
            <p:ph type="title"/>
          </p:nvPr>
        </p:nvSpPr>
        <p:spPr>
          <a:xfrm>
            <a:off x="428625" y="285750"/>
            <a:ext cx="8329613" cy="1143000"/>
          </a:xfrm>
          <a:noFill/>
          <a:ln w="38100">
            <a:noFill/>
          </a:ln>
        </p:spPr>
        <p:txBody>
          <a:bodyPr/>
          <a:lstStyle/>
          <a:p>
            <a:r>
              <a:rPr lang="th-TH" dirty="0" smtClean="0"/>
              <a:t>การจำแนกประเภทของดินโดยระบบ  </a:t>
            </a:r>
            <a:r>
              <a:rPr lang="en-US" dirty="0" smtClean="0">
                <a:latin typeface="AngsanaUPC" pitchFamily="18" charset="-34"/>
                <a:cs typeface="AngsanaUPC" pitchFamily="18" charset="-34"/>
              </a:rPr>
              <a:t>Unified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62000" y="1371600"/>
            <a:ext cx="7410450" cy="387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รูปภาพ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5638800"/>
            <a:ext cx="3048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ชื่อเรื่อง 1"/>
          <p:cNvSpPr txBox="1">
            <a:spLocks/>
          </p:cNvSpPr>
          <p:nvPr/>
        </p:nvSpPr>
        <p:spPr bwMode="white">
          <a:xfrm>
            <a:off x="428625" y="285750"/>
            <a:ext cx="8329613" cy="1143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การจำแนกประเภทของดินโดยระบบ  </a:t>
            </a: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ngsanaUPC" pitchFamily="18" charset="-34"/>
                <a:ea typeface="+mj-ea"/>
                <a:cs typeface="AngsanaUPC" pitchFamily="18" charset="-34"/>
              </a:rPr>
              <a:t>Unified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ngsanaUPC" pitchFamily="18" charset="-34"/>
              <a:ea typeface="+mj-ea"/>
              <a:cs typeface="AngsanaUPC" pitchFamily="18" charset="-34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14400" y="1371600"/>
            <a:ext cx="7720042" cy="4248726"/>
          </a:xfrm>
          <a:noFill/>
        </p:spPr>
      </p:pic>
      <p:sp>
        <p:nvSpPr>
          <p:cNvPr id="27651" name="ชื่อเรื่อง 1"/>
          <p:cNvSpPr>
            <a:spLocks noGrp="1"/>
          </p:cNvSpPr>
          <p:nvPr>
            <p:ph type="title"/>
          </p:nvPr>
        </p:nvSpPr>
        <p:spPr>
          <a:xfrm>
            <a:off x="428625" y="285750"/>
            <a:ext cx="8329613" cy="1143000"/>
          </a:xfrm>
          <a:noFill/>
          <a:ln w="38100">
            <a:noFill/>
          </a:ln>
        </p:spPr>
        <p:txBody>
          <a:bodyPr/>
          <a:lstStyle/>
          <a:p>
            <a:r>
              <a:rPr lang="th-TH" dirty="0" smtClean="0"/>
              <a:t>การจำแนกประเภทของดินโดยระบบ  </a:t>
            </a:r>
            <a:r>
              <a:rPr lang="en-US" dirty="0" smtClean="0">
                <a:latin typeface="AngsanaUPC" pitchFamily="18" charset="-34"/>
                <a:cs typeface="AngsanaUPC" pitchFamily="18" charset="-34"/>
              </a:rPr>
              <a:t>Unified</a:t>
            </a:r>
          </a:p>
        </p:txBody>
      </p:sp>
      <p:pic>
        <p:nvPicPr>
          <p:cNvPr id="4" name="รูปภาพ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3600" y="5791200"/>
            <a:ext cx="3048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113" y="1066800"/>
            <a:ext cx="9155113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ชื่อเรื่อง 1"/>
          <p:cNvSpPr>
            <a:spLocks noGrp="1"/>
          </p:cNvSpPr>
          <p:nvPr>
            <p:ph type="title"/>
          </p:nvPr>
        </p:nvSpPr>
        <p:spPr>
          <a:xfrm>
            <a:off x="428625" y="285750"/>
            <a:ext cx="8329613" cy="1143000"/>
          </a:xfrm>
          <a:noFill/>
          <a:ln w="38100">
            <a:noFill/>
          </a:ln>
        </p:spPr>
        <p:txBody>
          <a:bodyPr/>
          <a:lstStyle/>
          <a:p>
            <a:r>
              <a:rPr lang="th-TH" dirty="0" smtClean="0"/>
              <a:t>การจำแนกประเภทของดินโดยระบบ  </a:t>
            </a:r>
            <a:r>
              <a:rPr lang="en-US" dirty="0" smtClean="0">
                <a:latin typeface="AngsanaUPC" pitchFamily="18" charset="-34"/>
                <a:cs typeface="AngsanaUPC" pitchFamily="18" charset="-34"/>
              </a:rPr>
              <a:t>Unified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h-TH" dirty="0" smtClean="0"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การหาขนาดคละของมวลดิน</a:t>
            </a:r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6350">
            <a:solidFill>
              <a:schemeClr val="accent1"/>
            </a:solidFill>
          </a:ln>
        </p:spPr>
        <p:txBody>
          <a:bodyPr/>
          <a:lstStyle/>
          <a:p>
            <a:pPr algn="ctr">
              <a:buNone/>
            </a:pPr>
            <a:r>
              <a:rPr lang="th-TH" sz="40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การแบ่งอนุภาคของดิน แบ่งได้ดังนี้</a:t>
            </a:r>
          </a:p>
          <a:p>
            <a:r>
              <a:rPr lang="th-TH" sz="3600" dirty="0" smtClean="0"/>
              <a:t>- </a:t>
            </a:r>
            <a:r>
              <a:rPr lang="th-TH" sz="3600" b="0" dirty="0" smtClean="0"/>
              <a:t>เม็ดดินส่วนหยาบ คือเม็ดดินที่มีขนาดตั้งแต่ </a:t>
            </a:r>
            <a:r>
              <a:rPr lang="th-TH" sz="2000" b="0" dirty="0" smtClean="0"/>
              <a:t>0.075</a:t>
            </a:r>
            <a:r>
              <a:rPr lang="th-TH" sz="3600" b="0" dirty="0" smtClean="0"/>
              <a:t> มม.ขึ้นไป   ได้แก่ </a:t>
            </a:r>
            <a:r>
              <a:rPr lang="th-TH" sz="36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หิน</a:t>
            </a:r>
            <a:r>
              <a:rPr lang="th-TH" sz="3600" b="0" dirty="0" smtClean="0"/>
              <a:t> </a:t>
            </a:r>
            <a:r>
              <a:rPr lang="en-US" b="0" dirty="0" smtClean="0"/>
              <a:t>(Rock) </a:t>
            </a:r>
            <a:r>
              <a:rPr lang="th-TH" sz="36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กรวด</a:t>
            </a:r>
            <a:r>
              <a:rPr lang="th-TH" sz="3600" b="0" dirty="0" smtClean="0"/>
              <a:t> </a:t>
            </a:r>
            <a:r>
              <a:rPr lang="en-US" b="0" dirty="0" smtClean="0"/>
              <a:t>(Gravel) </a:t>
            </a:r>
            <a:r>
              <a:rPr lang="th-TH" sz="36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ทราย</a:t>
            </a:r>
            <a:r>
              <a:rPr lang="th-TH" sz="3600" b="0" dirty="0" smtClean="0"/>
              <a:t> </a:t>
            </a:r>
            <a:r>
              <a:rPr lang="en-US" b="0" dirty="0" smtClean="0"/>
              <a:t>(Sand)</a:t>
            </a:r>
            <a:endParaRPr lang="th-TH" b="0" dirty="0" smtClean="0"/>
          </a:p>
          <a:p>
            <a:r>
              <a:rPr lang="th-TH" sz="3600" b="0" dirty="0" smtClean="0"/>
              <a:t>- เม็ดดินส่วนละเอียด คือเม็ดดินที่มีขนาดตั้งแต่ </a:t>
            </a:r>
            <a:r>
              <a:rPr lang="th-TH" sz="2000" b="0" dirty="0" smtClean="0"/>
              <a:t>0.075</a:t>
            </a:r>
            <a:r>
              <a:rPr lang="th-TH" sz="3600" b="0" dirty="0" smtClean="0"/>
              <a:t> มม.ลงมา ได้แก่ </a:t>
            </a:r>
            <a:r>
              <a:rPr lang="th-TH" sz="36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ดินตะกอน </a:t>
            </a:r>
            <a:r>
              <a:rPr lang="en-US" b="0" dirty="0" smtClean="0"/>
              <a:t>(Silt)</a:t>
            </a:r>
            <a:r>
              <a:rPr lang="th-TH" b="0" dirty="0" smtClean="0"/>
              <a:t> </a:t>
            </a:r>
            <a:r>
              <a:rPr lang="th-TH" sz="36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</a:rPr>
              <a:t>ดินเหนียว </a:t>
            </a:r>
            <a:r>
              <a:rPr lang="en-US" b="0" dirty="0" smtClean="0"/>
              <a:t>(Clay)</a:t>
            </a:r>
            <a:r>
              <a:rPr lang="th-TH" b="0" dirty="0" smtClean="0"/>
              <a:t> </a:t>
            </a:r>
            <a:endParaRPr lang="th-TH" b="0" dirty="0"/>
          </a:p>
        </p:txBody>
      </p:sp>
      <p:pic>
        <p:nvPicPr>
          <p:cNvPr id="4" name="รูปภาพ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5562600"/>
            <a:ext cx="2819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219200"/>
            <a:ext cx="8382000" cy="472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ชื่อเรื่อง 1"/>
          <p:cNvSpPr>
            <a:spLocks noGrp="1"/>
          </p:cNvSpPr>
          <p:nvPr>
            <p:ph type="title"/>
          </p:nvPr>
        </p:nvSpPr>
        <p:spPr>
          <a:xfrm>
            <a:off x="428625" y="285750"/>
            <a:ext cx="8329613" cy="1143000"/>
          </a:xfrm>
          <a:noFill/>
          <a:ln w="38100">
            <a:noFill/>
          </a:ln>
        </p:spPr>
        <p:txBody>
          <a:bodyPr/>
          <a:lstStyle/>
          <a:p>
            <a:r>
              <a:rPr lang="th-TH" dirty="0" smtClean="0"/>
              <a:t>การจำแนกประเภทของดินโดยระบบ  </a:t>
            </a:r>
            <a:r>
              <a:rPr lang="en-US" dirty="0" smtClean="0">
                <a:latin typeface="AngsanaUPC" pitchFamily="18" charset="-34"/>
                <a:cs typeface="AngsanaUPC" pitchFamily="18" charset="-34"/>
              </a:rPr>
              <a:t>Unified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5867400"/>
            <a:ext cx="3048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428625" y="285750"/>
            <a:ext cx="8329613" cy="1143000"/>
          </a:xfrm>
          <a:noFill/>
          <a:ln w="38100">
            <a:noFill/>
          </a:ln>
        </p:spPr>
        <p:txBody>
          <a:bodyPr/>
          <a:lstStyle/>
          <a:p>
            <a:r>
              <a:rPr lang="th-TH" dirty="0" smtClean="0"/>
              <a:t>การจำแนกประเภทของดินโดยระบบ  </a:t>
            </a:r>
            <a:r>
              <a:rPr lang="en-US" dirty="0" smtClean="0">
                <a:latin typeface="AngsanaUPC" pitchFamily="18" charset="-34"/>
                <a:cs typeface="AngsanaUPC" pitchFamily="18" charset="-34"/>
              </a:rPr>
              <a:t>Unified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869324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5638800"/>
            <a:ext cx="3048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428625" y="285750"/>
            <a:ext cx="8329613" cy="1143000"/>
          </a:xfrm>
          <a:noFill/>
          <a:ln w="38100">
            <a:noFill/>
          </a:ln>
        </p:spPr>
        <p:txBody>
          <a:bodyPr/>
          <a:lstStyle/>
          <a:p>
            <a:r>
              <a:rPr lang="th-TH" dirty="0" smtClean="0"/>
              <a:t>การจำแนกประเภทของดินโดยระบบ  </a:t>
            </a:r>
            <a:r>
              <a:rPr lang="en-US" dirty="0" smtClean="0">
                <a:latin typeface="AngsanaUPC" pitchFamily="18" charset="-34"/>
                <a:cs typeface="AngsanaUPC" pitchFamily="18" charset="-34"/>
              </a:rPr>
              <a:t>Unified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566" y="1143000"/>
            <a:ext cx="3538634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4043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3600" y="6019800"/>
            <a:ext cx="3048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1295400"/>
            <a:ext cx="6934200" cy="4716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ชื่อเรื่อง 1"/>
          <p:cNvSpPr>
            <a:spLocks noGrp="1"/>
          </p:cNvSpPr>
          <p:nvPr>
            <p:ph type="title"/>
          </p:nvPr>
        </p:nvSpPr>
        <p:spPr>
          <a:xfrm>
            <a:off x="428625" y="285750"/>
            <a:ext cx="8329613" cy="1143000"/>
          </a:xfrm>
          <a:noFill/>
          <a:ln w="38100">
            <a:noFill/>
          </a:ln>
        </p:spPr>
        <p:txBody>
          <a:bodyPr/>
          <a:lstStyle/>
          <a:p>
            <a:r>
              <a:rPr lang="th-TH" dirty="0" smtClean="0"/>
              <a:t>การจำแนกประเภทของดินโดยระบบ  </a:t>
            </a:r>
            <a:r>
              <a:rPr lang="en-US" dirty="0" smtClean="0">
                <a:latin typeface="AngsanaUPC" pitchFamily="18" charset="-34"/>
                <a:cs typeface="AngsanaUPC" pitchFamily="18" charset="-34"/>
              </a:rPr>
              <a:t>Unified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3600" y="6019800"/>
            <a:ext cx="3048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219200"/>
            <a:ext cx="8382000" cy="498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ชื่อเรื่อง 1"/>
          <p:cNvSpPr>
            <a:spLocks noGrp="1"/>
          </p:cNvSpPr>
          <p:nvPr>
            <p:ph type="title"/>
          </p:nvPr>
        </p:nvSpPr>
        <p:spPr>
          <a:xfrm>
            <a:off x="428625" y="285750"/>
            <a:ext cx="8329613" cy="1143000"/>
          </a:xfrm>
          <a:noFill/>
          <a:ln w="38100">
            <a:noFill/>
          </a:ln>
        </p:spPr>
        <p:txBody>
          <a:bodyPr/>
          <a:lstStyle/>
          <a:p>
            <a:r>
              <a:rPr lang="th-TH" dirty="0" smtClean="0"/>
              <a:t>การจำแนกประเภทของดินโดยระบบ  </a:t>
            </a:r>
            <a:r>
              <a:rPr lang="en-US" dirty="0" smtClean="0">
                <a:latin typeface="AngsanaUPC" pitchFamily="18" charset="-34"/>
                <a:cs typeface="AngsanaUPC" pitchFamily="18" charset="-34"/>
              </a:rPr>
              <a:t>Unified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5867400"/>
            <a:ext cx="3048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ชื่อเรื่อง 1"/>
          <p:cNvSpPr>
            <a:spLocks noGrp="1"/>
          </p:cNvSpPr>
          <p:nvPr>
            <p:ph type="title"/>
          </p:nvPr>
        </p:nvSpPr>
        <p:spPr>
          <a:xfrm>
            <a:off x="428625" y="285750"/>
            <a:ext cx="8329613" cy="1143000"/>
          </a:xfrm>
          <a:noFill/>
          <a:ln w="38100">
            <a:noFill/>
          </a:ln>
        </p:spPr>
        <p:txBody>
          <a:bodyPr/>
          <a:lstStyle/>
          <a:p>
            <a:r>
              <a:rPr lang="th-TH" dirty="0" smtClean="0"/>
              <a:t>การจำแนกประเภทของดินโดยระบบ  </a:t>
            </a:r>
            <a:r>
              <a:rPr lang="en-US" dirty="0" smtClean="0">
                <a:latin typeface="AngsanaUPC" pitchFamily="18" charset="-34"/>
                <a:cs typeface="AngsanaUPC" pitchFamily="18" charset="-34"/>
              </a:rPr>
              <a:t>Unified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676400"/>
            <a:ext cx="8596963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5867400"/>
            <a:ext cx="3048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ชื่อเรื่อง 1"/>
          <p:cNvSpPr>
            <a:spLocks noGrp="1"/>
          </p:cNvSpPr>
          <p:nvPr>
            <p:ph type="title"/>
          </p:nvPr>
        </p:nvSpPr>
        <p:spPr>
          <a:xfrm>
            <a:off x="428625" y="285750"/>
            <a:ext cx="8329613" cy="1143000"/>
          </a:xfrm>
          <a:noFill/>
          <a:ln w="38100">
            <a:noFill/>
          </a:ln>
        </p:spPr>
        <p:txBody>
          <a:bodyPr/>
          <a:lstStyle/>
          <a:p>
            <a:r>
              <a:rPr lang="th-TH" dirty="0" smtClean="0"/>
              <a:t>การจำแนกประเภทของดินโดยระบบ  </a:t>
            </a:r>
            <a:r>
              <a:rPr lang="en-US" dirty="0" smtClean="0">
                <a:latin typeface="AngsanaUPC" pitchFamily="18" charset="-34"/>
                <a:cs typeface="AngsanaUPC" pitchFamily="18" charset="-34"/>
              </a:rPr>
              <a:t>Unified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95400"/>
            <a:ext cx="8897711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5867400"/>
            <a:ext cx="3048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ชื่อเรื่อง 1"/>
          <p:cNvSpPr>
            <a:spLocks noGrp="1"/>
          </p:cNvSpPr>
          <p:nvPr>
            <p:ph type="title"/>
          </p:nvPr>
        </p:nvSpPr>
        <p:spPr>
          <a:xfrm>
            <a:off x="428625" y="285750"/>
            <a:ext cx="8329613" cy="1143000"/>
          </a:xfrm>
          <a:noFill/>
          <a:ln w="38100">
            <a:noFill/>
          </a:ln>
        </p:spPr>
        <p:txBody>
          <a:bodyPr/>
          <a:lstStyle/>
          <a:p>
            <a:r>
              <a:rPr lang="th-TH" dirty="0" smtClean="0"/>
              <a:t>การจำแนกประเภทของดินโดยระบบ  </a:t>
            </a:r>
            <a:r>
              <a:rPr lang="en-US" dirty="0" smtClean="0">
                <a:latin typeface="AngsanaUPC" pitchFamily="18" charset="-34"/>
                <a:cs typeface="AngsanaUPC" pitchFamily="18" charset="-34"/>
              </a:rPr>
              <a:t>Unified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600200"/>
            <a:ext cx="8792290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th-TH" dirty="0" smtClean="0">
                <a:latin typeface="TH Chakra Petch" pitchFamily="2" charset="-34"/>
                <a:cs typeface="TH Chakra Petch" pitchFamily="2" charset="-34"/>
              </a:rPr>
              <a:t>การจำแนกดินจากความแข็งแรงของดิน</a:t>
            </a:r>
          </a:p>
        </p:txBody>
      </p:sp>
      <p:sp>
        <p:nvSpPr>
          <p:cNvPr id="3072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th-TH" sz="3200" dirty="0" smtClean="0">
                <a:latin typeface="TH Chakra Petch" pitchFamily="2" charset="-34"/>
                <a:cs typeface="TH Chakra Petch" pitchFamily="2" charset="-34"/>
              </a:rPr>
              <a:t>ความแข็งแรงของดิน </a:t>
            </a:r>
            <a:r>
              <a:rPr lang="en-US" sz="3200" dirty="0" smtClean="0">
                <a:latin typeface="TH Chakra Petch" pitchFamily="2" charset="-34"/>
                <a:cs typeface="TH Chakra Petch" pitchFamily="2" charset="-34"/>
              </a:rPr>
              <a:t>(Solid Strength) </a:t>
            </a:r>
            <a:r>
              <a:rPr lang="th-TH" sz="3200" dirty="0" smtClean="0">
                <a:latin typeface="TH Chakra Petch" pitchFamily="2" charset="-34"/>
                <a:cs typeface="TH Chakra Petch" pitchFamily="2" charset="-34"/>
              </a:rPr>
              <a:t>คือ ความสามารถใน</a:t>
            </a:r>
            <a:r>
              <a:rPr lang="th-TH" sz="32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latin typeface="TH Chakra Petch" pitchFamily="2" charset="-34"/>
                <a:cs typeface="TH Chakra Petch" pitchFamily="2" charset="-34"/>
              </a:rPr>
              <a:t>การต้านทานแรงเฉือนของดิน</a:t>
            </a:r>
            <a:r>
              <a:rPr lang="th-TH" sz="3200" dirty="0" smtClean="0">
                <a:latin typeface="TH Chakra Petch" pitchFamily="2" charset="-34"/>
                <a:cs typeface="TH Chakra Petch" pitchFamily="2" charset="-34"/>
              </a:rPr>
              <a:t>จากองค์ประกอบต่างๆ ดังนี้</a:t>
            </a:r>
            <a:r>
              <a:rPr lang="en-US" sz="3200" dirty="0" smtClean="0">
                <a:latin typeface="TH Chakra Petch" pitchFamily="2" charset="-34"/>
                <a:cs typeface="TH Chakra Petch" pitchFamily="2" charset="-34"/>
              </a:rPr>
              <a:t> </a:t>
            </a:r>
          </a:p>
          <a:p>
            <a:pPr lvl="1"/>
            <a:r>
              <a:rPr lang="th-TH" sz="3200" dirty="0" smtClean="0">
                <a:latin typeface="TH Chakra Petch" pitchFamily="2" charset="-34"/>
                <a:cs typeface="TH Chakra Petch" pitchFamily="2" charset="-34"/>
              </a:rPr>
              <a:t>แรงยึดเหนี่ยวระหว่างอนุภาคดิน </a:t>
            </a:r>
            <a:r>
              <a:rPr lang="th-TH" sz="32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latin typeface="TH Chakra Petch" pitchFamily="2" charset="-34"/>
                <a:cs typeface="TH Chakra Petch" pitchFamily="2" charset="-34"/>
              </a:rPr>
              <a:t>และ</a:t>
            </a:r>
            <a:r>
              <a:rPr lang="en-US" sz="32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latin typeface="TH Chakra Petch" pitchFamily="2" charset="-34"/>
                <a:cs typeface="TH Chakra Petch" pitchFamily="2" charset="-34"/>
              </a:rPr>
              <a:t>/</a:t>
            </a:r>
            <a:r>
              <a:rPr lang="th-TH" sz="32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latin typeface="TH Chakra Petch" pitchFamily="2" charset="-34"/>
                <a:cs typeface="TH Chakra Petch" pitchFamily="2" charset="-34"/>
              </a:rPr>
              <a:t>หรือ</a:t>
            </a:r>
          </a:p>
          <a:p>
            <a:pPr lvl="1"/>
            <a:r>
              <a:rPr lang="th-TH" sz="3200" dirty="0" smtClean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TH Chakra Petch" pitchFamily="2" charset="-34"/>
                <a:cs typeface="TH Chakra Petch" pitchFamily="2" charset="-34"/>
              </a:rPr>
              <a:t>แรงเสียดทานระหว่างอนุภาคดิน</a:t>
            </a:r>
          </a:p>
          <a:p>
            <a:pPr lvl="1"/>
            <a:endParaRPr lang="th-TH" sz="3200" dirty="0" smtClean="0">
              <a:solidFill>
                <a:srgbClr xmlns:mc="http://schemas.openxmlformats.org/markup-compatibility/2006" xmlns:a14="http://schemas.microsoft.com/office/drawing/2010/main" val="FF0000" mc:Ignorable=""/>
              </a:solidFill>
              <a:latin typeface="TH Chakra Petch" pitchFamily="2" charset="-34"/>
              <a:cs typeface="TH Chakra Petch" pitchFamily="2" charset="-34"/>
            </a:endParaRPr>
          </a:p>
          <a:p>
            <a:pPr lvl="1"/>
            <a:endParaRPr lang="th-TH" sz="3200" dirty="0" smtClean="0">
              <a:latin typeface="TH Chakra Petch" pitchFamily="2" charset="-34"/>
              <a:cs typeface="TH Chakra Petch" pitchFamily="2" charset="-34"/>
            </a:endParaRPr>
          </a:p>
          <a:p>
            <a:pPr lvl="1"/>
            <a:endParaRPr lang="en-US" sz="3200" dirty="0" smtClean="0">
              <a:latin typeface="TH Chakra Petch" pitchFamily="2" charset="-34"/>
              <a:cs typeface="TH Chakra Petch" pitchFamily="2" charset="-34"/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pic>
        <p:nvPicPr>
          <p:cNvPr id="30725" name="รูปภาพ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6019800"/>
            <a:ext cx="3048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th-TH" sz="3600" smtClean="0">
                <a:latin typeface="TH Chakra Petch" pitchFamily="2" charset="-34"/>
                <a:cs typeface="TH Chakra Petch" pitchFamily="2" charset="-34"/>
              </a:rPr>
              <a:t>ค่ากำลังต้านทานแรงเฉือนของดิน</a:t>
            </a:r>
          </a:p>
        </p:txBody>
      </p:sp>
      <p:pic>
        <p:nvPicPr>
          <p:cNvPr id="31747" name="ตัวยึดเนื้อหา 5" descr="untitle4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52600" y="1295400"/>
            <a:ext cx="6210300" cy="4895850"/>
          </a:xfrm>
        </p:spPr>
      </p:pic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pic>
        <p:nvPicPr>
          <p:cNvPr id="31749" name="รูปภาพ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6019800"/>
            <a:ext cx="3048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828800"/>
            <a:ext cx="4012903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81000" y="5029200"/>
            <a:ext cx="41434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/>
              <a:t>การหาขนาดเม็ดดินด้วยตะแกรงร่อน</a:t>
            </a:r>
            <a:r>
              <a:rPr lang="en-US" sz="2800" b="1" dirty="0" smtClean="0"/>
              <a:t> (Sieve Analysis)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800600" y="4953000"/>
            <a:ext cx="41434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/>
              <a:t>การหาขนาดเม็ดดินด้วยไฮโดรมิเตอร์</a:t>
            </a:r>
            <a:r>
              <a:rPr lang="en-US" sz="2800" b="1" dirty="0" smtClean="0"/>
              <a:t> (Hydrometer Analysis)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62000" y="1295400"/>
            <a:ext cx="3429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/>
              <a:t>การหาขนาดของดินเม็ดหยาบ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6800" y="1295400"/>
            <a:ext cx="3643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/>
              <a:t>การหาขนาดของดินเม็ดละเอียด</a:t>
            </a:r>
          </a:p>
        </p:txBody>
      </p:sp>
      <p:sp>
        <p:nvSpPr>
          <p:cNvPr id="1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h-TH" dirty="0" smtClean="0"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การหาขนาดคละของมวลดิน</a:t>
            </a:r>
            <a:endParaRPr lang="en-US" dirty="0" smtClean="0"/>
          </a:p>
        </p:txBody>
      </p:sp>
      <p:pic>
        <p:nvPicPr>
          <p:cNvPr id="9" name="รูปภาพ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6019800"/>
            <a:ext cx="3048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1828800"/>
            <a:ext cx="3581400" cy="2901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ชื่อเรื่อง 1"/>
          <p:cNvSpPr>
            <a:spLocks noGrp="1"/>
          </p:cNvSpPr>
          <p:nvPr>
            <p:ph type="title"/>
          </p:nvPr>
        </p:nvSpPr>
        <p:spPr>
          <a:xfrm>
            <a:off x="381000" y="547688"/>
            <a:ext cx="8458200" cy="563562"/>
          </a:xfrm>
        </p:spPr>
        <p:txBody>
          <a:bodyPr/>
          <a:lstStyle/>
          <a:p>
            <a:pPr algn="r"/>
            <a:r>
              <a:rPr lang="en-US" dirty="0" smtClean="0">
                <a:latin typeface="TH Chakra Petch" pitchFamily="2" charset="-34"/>
                <a:cs typeface="TH Chakra Petch" pitchFamily="2" charset="-34"/>
              </a:rPr>
              <a:t>Unconfined Compressive Strength </a:t>
            </a:r>
            <a:endParaRPr lang="th-TH" dirty="0" smtClean="0">
              <a:latin typeface="TH Chakra Petch" pitchFamily="2" charset="-34"/>
              <a:cs typeface="TH Chakra Petch" pitchFamily="2" charset="-34"/>
            </a:endParaRPr>
          </a:p>
        </p:txBody>
      </p:sp>
      <p:pic>
        <p:nvPicPr>
          <p:cNvPr id="32771" name="ตัวยึดเนื้อหา 5" descr="typical-load-frame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8600" y="1828800"/>
            <a:ext cx="4848225" cy="4495800"/>
          </a:xfrm>
        </p:spPr>
      </p:pic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pic>
        <p:nvPicPr>
          <p:cNvPr id="32773" name="รูปภาพ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6019800"/>
            <a:ext cx="3048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รูปภาพ 7" descr="ELE_Unconfined Compression Tester-Hand Op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2133600"/>
            <a:ext cx="3568700" cy="362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th-TH" smtClean="0">
                <a:latin typeface="TH Chakra Petch" pitchFamily="2" charset="-34"/>
                <a:cs typeface="TH Chakra Petch" pitchFamily="2" charset="-34"/>
              </a:rPr>
              <a:t>การทดสอบ </a:t>
            </a:r>
            <a:r>
              <a:rPr lang="en-US" smtClean="0">
                <a:latin typeface="TH Chakra Petch" pitchFamily="2" charset="-34"/>
                <a:cs typeface="TH Chakra Petch" pitchFamily="2" charset="-34"/>
              </a:rPr>
              <a:t>Soil Strength </a:t>
            </a:r>
            <a:r>
              <a:rPr lang="th-TH" smtClean="0">
                <a:latin typeface="TH Chakra Petch" pitchFamily="2" charset="-34"/>
                <a:cs typeface="TH Chakra Petch" pitchFamily="2" charset="-34"/>
              </a:rPr>
              <a:t>ในดิน</a:t>
            </a:r>
          </a:p>
        </p:txBody>
      </p:sp>
      <p:sp>
        <p:nvSpPr>
          <p:cNvPr id="3584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mtClean="0">
                <a:latin typeface="TH Chakra Petch" pitchFamily="2" charset="-34"/>
                <a:cs typeface="TH Chakra Petch" pitchFamily="2" charset="-34"/>
              </a:rPr>
              <a:t>Direct Shear Test</a:t>
            </a:r>
          </a:p>
          <a:p>
            <a:pPr>
              <a:buFont typeface="Wingdings" pitchFamily="2" charset="2"/>
              <a:buChar char="§"/>
            </a:pPr>
            <a:endParaRPr lang="th-TH" smtClean="0">
              <a:latin typeface="TH Chakra Petch" pitchFamily="2" charset="-34"/>
              <a:cs typeface="TH Chakra Petch" pitchFamily="2" charset="-34"/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pic>
        <p:nvPicPr>
          <p:cNvPr id="35845" name="รูปภาพ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6019800"/>
            <a:ext cx="3048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รูปภาพ 6" descr="41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905000"/>
            <a:ext cx="3937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4" descr="http://osp.mans.edu.eg/geotechnical/Photo%20Ch1/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2895600"/>
            <a:ext cx="428625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th-TH" smtClean="0">
                <a:latin typeface="TH Chakra Petch" pitchFamily="2" charset="-34"/>
                <a:cs typeface="TH Chakra Petch" pitchFamily="2" charset="-34"/>
              </a:rPr>
              <a:t>การทดสอบ </a:t>
            </a:r>
            <a:r>
              <a:rPr lang="en-US" smtClean="0">
                <a:latin typeface="TH Chakra Petch" pitchFamily="2" charset="-34"/>
                <a:cs typeface="TH Chakra Petch" pitchFamily="2" charset="-34"/>
              </a:rPr>
              <a:t>Soil Strength </a:t>
            </a:r>
            <a:r>
              <a:rPr lang="th-TH" smtClean="0">
                <a:latin typeface="TH Chakra Petch" pitchFamily="2" charset="-34"/>
                <a:cs typeface="TH Chakra Petch" pitchFamily="2" charset="-34"/>
              </a:rPr>
              <a:t>ในดิน</a:t>
            </a:r>
            <a:endParaRPr lang="th-TH" smtClean="0"/>
          </a:p>
        </p:txBody>
      </p:sp>
      <p:sp>
        <p:nvSpPr>
          <p:cNvPr id="36867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mtClean="0">
                <a:latin typeface="TH Chakra Petch" pitchFamily="2" charset="-34"/>
                <a:cs typeface="TH Chakra Petch" pitchFamily="2" charset="-34"/>
              </a:rPr>
              <a:t>Triaxial Test</a:t>
            </a:r>
          </a:p>
          <a:p>
            <a:pPr>
              <a:buFont typeface="Wingdings" pitchFamily="2" charset="2"/>
              <a:buChar char="§"/>
            </a:pPr>
            <a:endParaRPr lang="en-US" smtClean="0">
              <a:latin typeface="TH Chakra Petch" pitchFamily="2" charset="-34"/>
              <a:cs typeface="TH Chakra Petch" pitchFamily="2" charset="-34"/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pic>
        <p:nvPicPr>
          <p:cNvPr id="36869" name="รูปภาพ 5" descr="331_59c2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438400"/>
            <a:ext cx="4389438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รูปภาพ 6" descr="TRIAXIAL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514600"/>
            <a:ext cx="44958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รูปภาพ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6019800"/>
            <a:ext cx="3048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Relative Density of Sand</a:t>
            </a: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graphicFrame>
        <p:nvGraphicFramePr>
          <p:cNvPr id="6" name="ตัวยึดเนื้อหา 5"/>
          <p:cNvGraphicFramePr>
            <a:graphicFrameLocks noGrp="1"/>
          </p:cNvGraphicFramePr>
          <p:nvPr/>
        </p:nvGraphicFramePr>
        <p:xfrm>
          <a:off x="1752600" y="1828800"/>
          <a:ext cx="5637228" cy="3474736"/>
        </p:xfrm>
        <a:graphic>
          <a:graphicData uri="http://schemas.openxmlformats.org/drawingml/2006/table">
            <a:tbl>
              <a:tblPr/>
              <a:tblGrid>
                <a:gridCol w="2042474"/>
                <a:gridCol w="1960775"/>
                <a:gridCol w="1633979"/>
              </a:tblGrid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FFFF" mc:Ignorable=""/>
                          </a:solidFill>
                          <a:effectLst/>
                          <a:latin typeface="Superspace Bold" pitchFamily="2" charset="0"/>
                          <a:ea typeface="Superspace Bold" pitchFamily="2" charset="0"/>
                          <a:cs typeface="Superspace Bold" pitchFamily="2" charset="0"/>
                        </a:rPr>
                        <a:t>สถานะภาพของดินทราย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FFFF" mc:Ignorable=""/>
                          </a:solidFill>
                          <a:effectLst/>
                          <a:latin typeface="Superspace Bold" pitchFamily="2" charset="0"/>
                          <a:ea typeface="Superspace Bold" pitchFamily="2" charset="0"/>
                          <a:cs typeface="Superspace Bold" pitchFamily="2" charset="0"/>
                        </a:rPr>
                        <a:t>ความหนาแน่น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xmlns:mc="http://schemas.openxmlformats.org/markup-compatibility/2006" xmlns:a14="http://schemas.microsoft.com/office/drawing/2010/main" val="FFFFFF" mc:Ignorable=""/>
                        </a:solidFill>
                        <a:effectLst/>
                        <a:latin typeface="Superspace Bold" pitchFamily="2" charset="0"/>
                        <a:ea typeface="Superspace Bold" pitchFamily="2" charset="0"/>
                        <a:cs typeface="Superspace Bold" pitchFamily="2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FFFF" mc:Ignorable=""/>
                          </a:solidFill>
                          <a:effectLst/>
                          <a:latin typeface="Superspace Bold" pitchFamily="2" charset="0"/>
                          <a:ea typeface="Superspace Bold" pitchFamily="2" charset="0"/>
                          <a:cs typeface="Superspace Bold" pitchFamily="2" charset="0"/>
                        </a:rPr>
                        <a:t>สัมพัทธ์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FFFF" mc:Ignorable=""/>
                          </a:solidFill>
                          <a:effectLst/>
                          <a:latin typeface="Adobe Arabic" pitchFamily="18" charset="-78"/>
                          <a:ea typeface="Superspace Bold" pitchFamily="2" charset="0"/>
                          <a:cs typeface="Superspace Bold" pitchFamily="2" charset="0"/>
                        </a:rPr>
                        <a:t>มุมเสียดทาน,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FFFF" mc:Ignorable=""/>
                          </a:solidFill>
                          <a:effectLst/>
                          <a:latin typeface="Adobe Arabic" pitchFamily="18" charset="-78"/>
                          <a:ea typeface="Superspace Bold" pitchFamily="2" charset="0"/>
                          <a:cs typeface="Superspace Bold" pitchFamily="2" charset="0"/>
                        </a:rPr>
                        <a:t>Ø</a:t>
                      </a:r>
                      <a:endParaRPr kumimoji="0" lang="th-TH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xmlns:mc="http://schemas.openxmlformats.org/markup-compatibility/2006" xmlns:a14="http://schemas.microsoft.com/office/drawing/2010/main" val="FFFFFF" mc:Ignorable=""/>
                        </a:solidFill>
                        <a:effectLst/>
                        <a:latin typeface="Adobe Arabic" pitchFamily="18" charset="-78"/>
                        <a:ea typeface="Superspace Bold" pitchFamily="2" charset="0"/>
                        <a:cs typeface="Superspace Bold" pitchFamily="2" charset="0"/>
                      </a:endParaRPr>
                    </a:p>
                  </a:txBody>
                  <a:tcPr marT="45724" marB="45724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151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3366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หลวมมาก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3366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หลวม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3366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ปานกลาง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3366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แน่น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3366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แน่นมาก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CCD3E3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3366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0 – 15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3366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15 – 35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3366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35 – 65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3366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65 – 85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3366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85 - 100</a:t>
                      </a:r>
                      <a:endParaRPr kumimoji="0" lang="th-TH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xmlns:mc="http://schemas.openxmlformats.org/markup-compatibility/2006" xmlns:a14="http://schemas.microsoft.com/office/drawing/2010/main" val="003366" mc:Ignorable=""/>
                        </a:solidFill>
                        <a:effectLst/>
                        <a:latin typeface="AngsanaUPC" pitchFamily="18" charset="-34"/>
                        <a:ea typeface="Superspace Bold" pitchFamily="2" charset="0"/>
                        <a:cs typeface="AngsanaUPC" pitchFamily="18" charset="-34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CCD3E3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3366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&lt; 28.5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3366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28.5 – 30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3366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30 -36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3366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36 – 41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3366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&gt; 41</a:t>
                      </a:r>
                      <a:endParaRPr kumimoji="0" lang="th-TH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xmlns:mc="http://schemas.openxmlformats.org/markup-compatibility/2006" xmlns:a14="http://schemas.microsoft.com/office/drawing/2010/main" val="003366" mc:Ignorable=""/>
                        </a:solidFill>
                        <a:effectLst/>
                        <a:latin typeface="AngsanaUPC" pitchFamily="18" charset="-34"/>
                        <a:ea typeface="Superspace Bold" pitchFamily="2" charset="0"/>
                        <a:cs typeface="AngsanaUPC" pitchFamily="18" charset="-34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CCD3E3" mc:Ignorable=""/>
                    </a:solidFill>
                  </a:tcPr>
                </a:tc>
              </a:tr>
            </a:tbl>
          </a:graphicData>
        </a:graphic>
      </p:graphicFrame>
      <p:pic>
        <p:nvPicPr>
          <p:cNvPr id="48153" name="ตัวแทนเนื้อหา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5867400"/>
            <a:ext cx="33528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Consistency of Clay</a:t>
            </a: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graphicFrame>
        <p:nvGraphicFramePr>
          <p:cNvPr id="8" name="ตัวยึดเนื้อหา 5"/>
          <p:cNvGraphicFramePr>
            <a:graphicFrameLocks noGrp="1"/>
          </p:cNvGraphicFramePr>
          <p:nvPr/>
        </p:nvGraphicFramePr>
        <p:xfrm>
          <a:off x="1524000" y="1524000"/>
          <a:ext cx="5486400" cy="4572012"/>
        </p:xfrm>
        <a:graphic>
          <a:graphicData uri="http://schemas.openxmlformats.org/drawingml/2006/table">
            <a:tbl>
              <a:tblPr/>
              <a:tblGrid>
                <a:gridCol w="2417064"/>
                <a:gridCol w="3069336"/>
              </a:tblGrid>
              <a:tr h="7430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FFFF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สภาพของดินเหนียว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FFFF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 กำลังต้านแรงกดแบบ   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FFFF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Unconfined </a:t>
                      </a:r>
                      <a:r>
                        <a:rPr kumimoji="0" lang="th-TH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FFFF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(กก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FFFF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/</a:t>
                      </a:r>
                      <a:r>
                        <a:rPr kumimoji="0" lang="th-TH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FFFF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ซม</a:t>
                      </a:r>
                      <a:r>
                        <a:rPr kumimoji="0" lang="en-US" sz="3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FFFF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2</a:t>
                      </a:r>
                      <a:r>
                        <a:rPr kumimoji="0" lang="th-TH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FFFFFF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)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9145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3366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อ่อนมาก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xmlns:mc="http://schemas.openxmlformats.org/markup-compatibility/2006" xmlns:a14="http://schemas.microsoft.com/office/drawing/2010/main" val="003366" mc:Ignorable=""/>
                        </a:solidFill>
                        <a:effectLst/>
                        <a:latin typeface="AngsanaUPC" pitchFamily="18" charset="-34"/>
                        <a:ea typeface="Superspace Bold" pitchFamily="2" charset="0"/>
                        <a:cs typeface="AngsanaUPC" pitchFamily="18" charset="-34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3366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อ่อน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xmlns:mc="http://schemas.openxmlformats.org/markup-compatibility/2006" xmlns:a14="http://schemas.microsoft.com/office/drawing/2010/main" val="003366" mc:Ignorable=""/>
                        </a:solidFill>
                        <a:effectLst/>
                        <a:latin typeface="AngsanaUPC" pitchFamily="18" charset="-34"/>
                        <a:ea typeface="Superspace Bold" pitchFamily="2" charset="0"/>
                        <a:cs typeface="AngsanaUPC" pitchFamily="18" charset="-34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3366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ปานกลาง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3366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แข็ง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xmlns:mc="http://schemas.openxmlformats.org/markup-compatibility/2006" xmlns:a14="http://schemas.microsoft.com/office/drawing/2010/main" val="003366" mc:Ignorable=""/>
                        </a:solidFill>
                        <a:effectLst/>
                        <a:latin typeface="AngsanaUPC" pitchFamily="18" charset="-34"/>
                        <a:ea typeface="Superspace Bold" pitchFamily="2" charset="0"/>
                        <a:cs typeface="AngsanaUPC" pitchFamily="18" charset="-34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3366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แข็งมาก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xmlns:mc="http://schemas.openxmlformats.org/markup-compatibility/2006" xmlns:a14="http://schemas.microsoft.com/office/drawing/2010/main" val="003366" mc:Ignorable=""/>
                        </a:solidFill>
                        <a:effectLst/>
                        <a:latin typeface="AngsanaUPC" pitchFamily="18" charset="-34"/>
                        <a:ea typeface="Superspace Bold" pitchFamily="2" charset="0"/>
                        <a:cs typeface="AngsanaUPC" pitchFamily="18" charset="-34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3366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ดินดาน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h-TH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xmlns:mc="http://schemas.openxmlformats.org/markup-compatibility/2006" xmlns:a14="http://schemas.microsoft.com/office/drawing/2010/main" val="003366" mc:Ignorable=""/>
                        </a:solidFill>
                        <a:effectLst/>
                        <a:latin typeface="AngsanaUPC" pitchFamily="18" charset="-34"/>
                        <a:ea typeface="Superspace Bold" pitchFamily="2" charset="0"/>
                        <a:cs typeface="AngsanaUPC" pitchFamily="18" charset="-34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CCD3E3" mc:Ignorable="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3366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&lt; 0.25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3366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0.25 – 0.5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3366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0.5 – 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3366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1 – 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3366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2 – 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xmlns:mc="http://schemas.openxmlformats.org/markup-compatibility/2006" xmlns:a14="http://schemas.microsoft.com/office/drawing/2010/main" val="003366" mc:Ignorable=""/>
                          </a:solidFill>
                          <a:effectLst/>
                          <a:latin typeface="AngsanaUPC" pitchFamily="18" charset="-34"/>
                          <a:ea typeface="Superspace Bold" pitchFamily="2" charset="0"/>
                          <a:cs typeface="AngsanaUPC" pitchFamily="18" charset="-34"/>
                        </a:rPr>
                        <a:t>&gt;4</a:t>
                      </a:r>
                      <a:endParaRPr kumimoji="0" lang="th-TH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xmlns:mc="http://schemas.openxmlformats.org/markup-compatibility/2006" xmlns:a14="http://schemas.microsoft.com/office/drawing/2010/main" val="003366" mc:Ignorable=""/>
                        </a:solidFill>
                        <a:effectLst/>
                        <a:latin typeface="AngsanaUPC" pitchFamily="18" charset="-34"/>
                        <a:ea typeface="Superspace Bold" pitchFamily="2" charset="0"/>
                        <a:cs typeface="AngsanaUPC" pitchFamily="18" charset="-34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xmlns:mc="http://schemas.openxmlformats.org/markup-compatibility/2006" xmlns:a14="http://schemas.microsoft.com/office/drawing/2010/main" val="CCD3E3" mc:Ignorable=""/>
                    </a:solidFill>
                  </a:tcPr>
                </a:tc>
              </a:tr>
            </a:tbl>
          </a:graphicData>
        </a:graphic>
      </p:graphicFrame>
      <p:pic>
        <p:nvPicPr>
          <p:cNvPr id="49176" name="ตัวแทนเนื้อหา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6067425"/>
            <a:ext cx="33528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th-TH" sz="3600" smtClean="0">
                <a:latin typeface="TH Chakra Petch" pitchFamily="2" charset="-34"/>
                <a:cs typeface="TH Chakra Petch" pitchFamily="2" charset="-34"/>
              </a:rPr>
              <a:t>การหาข้อมูลชั้นดิน</a:t>
            </a:r>
            <a:endParaRPr lang="en-US" sz="2000" smtClean="0">
              <a:latin typeface="TH Chakra Petch" pitchFamily="2" charset="-34"/>
              <a:cs typeface="TH Chakra Petch" pitchFamily="2" charset="-34"/>
            </a:endParaRPr>
          </a:p>
        </p:txBody>
      </p:sp>
      <p:grpSp>
        <p:nvGrpSpPr>
          <p:cNvPr id="37892" name="Group 20"/>
          <p:cNvGrpSpPr>
            <a:grpSpLocks/>
          </p:cNvGrpSpPr>
          <p:nvPr/>
        </p:nvGrpSpPr>
        <p:grpSpPr bwMode="auto">
          <a:xfrm>
            <a:off x="838200" y="3352800"/>
            <a:ext cx="2590800" cy="1981200"/>
            <a:chOff x="720" y="2112"/>
            <a:chExt cx="1440" cy="1680"/>
          </a:xfrm>
        </p:grpSpPr>
        <p:sp>
          <p:nvSpPr>
            <p:cNvPr id="37910" name="AutoShape 5"/>
            <p:cNvSpPr>
              <a:spLocks noChangeArrowheads="1"/>
            </p:cNvSpPr>
            <p:nvPr/>
          </p:nvSpPr>
          <p:spPr bwMode="auto">
            <a:xfrm>
              <a:off x="720" y="2112"/>
              <a:ext cx="1440" cy="1680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th-TH">
                <a:latin typeface="Verdana" pitchFamily="34" charset="0"/>
              </a:endParaRPr>
            </a:p>
          </p:txBody>
        </p:sp>
        <p:sp>
          <p:nvSpPr>
            <p:cNvPr id="37911" name="Text Box 6"/>
            <p:cNvSpPr txBox="1">
              <a:spLocks noChangeArrowheads="1"/>
            </p:cNvSpPr>
            <p:nvPr/>
          </p:nvSpPr>
          <p:spPr bwMode="auto">
            <a:xfrm>
              <a:off x="780" y="2238"/>
              <a:ext cx="1284" cy="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th-TH" sz="2800" b="1">
                  <a:solidFill>
                    <a:srgbClr xmlns:mc="http://schemas.openxmlformats.org/markup-compatibility/2006" xmlns:a14="http://schemas.microsoft.com/office/drawing/2010/main" val="000000" mc:Ignorable=""/>
                  </a:solidFill>
                  <a:latin typeface="TH Chakra Petch" pitchFamily="2" charset="-34"/>
                  <a:cs typeface="TH Chakra Petch" pitchFamily="2" charset="-34"/>
                </a:rPr>
                <a:t>สำหรับงานฐานราก</a:t>
              </a:r>
              <a:endParaRPr lang="en-US" sz="2800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TH Chakra Petch" pitchFamily="2" charset="-34"/>
                <a:cs typeface="TH Chakra Petch" pitchFamily="2" charset="-34"/>
              </a:endParaRPr>
            </a:p>
          </p:txBody>
        </p:sp>
      </p:grpSp>
      <p:sp>
        <p:nvSpPr>
          <p:cNvPr id="70663" name="Freeform 7"/>
          <p:cNvSpPr>
            <a:spLocks/>
          </p:cNvSpPr>
          <p:nvPr/>
        </p:nvSpPr>
        <p:spPr bwMode="gray">
          <a:xfrm>
            <a:off x="3222625" y="3255963"/>
            <a:ext cx="903288" cy="1241425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3529"/>
                  <a:invGamma/>
                </a:schemeClr>
              </a:gs>
            </a:gsLst>
            <a:lin ang="0" scaled="1"/>
          </a:gra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7894" name="AutoShape 8"/>
          <p:cNvSpPr>
            <a:spLocks noChangeAspect="1" noChangeArrowheads="1" noTextEdit="1"/>
          </p:cNvSpPr>
          <p:nvPr/>
        </p:nvSpPr>
        <p:spPr bwMode="gray">
          <a:xfrm flipH="1">
            <a:off x="4868863" y="3252788"/>
            <a:ext cx="909637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7895" name="Group 22"/>
          <p:cNvGrpSpPr>
            <a:grpSpLocks/>
          </p:cNvGrpSpPr>
          <p:nvPr/>
        </p:nvGrpSpPr>
        <p:grpSpPr bwMode="auto">
          <a:xfrm>
            <a:off x="3048000" y="1628775"/>
            <a:ext cx="2998788" cy="1601788"/>
            <a:chOff x="1920" y="1026"/>
            <a:chExt cx="1889" cy="1009"/>
          </a:xfrm>
        </p:grpSpPr>
        <p:grpSp>
          <p:nvGrpSpPr>
            <p:cNvPr id="37901" name="Group 10"/>
            <p:cNvGrpSpPr>
              <a:grpSpLocks/>
            </p:cNvGrpSpPr>
            <p:nvPr/>
          </p:nvGrpSpPr>
          <p:grpSpPr bwMode="auto">
            <a:xfrm>
              <a:off x="1920" y="1026"/>
              <a:ext cx="1889" cy="1009"/>
              <a:chOff x="1997" y="1314"/>
              <a:chExt cx="1889" cy="1009"/>
            </a:xfrm>
          </p:grpSpPr>
          <p:grpSp>
            <p:nvGrpSpPr>
              <p:cNvPr id="37903" name="Group 11"/>
              <p:cNvGrpSpPr>
                <a:grpSpLocks/>
              </p:cNvGrpSpPr>
              <p:nvPr/>
            </p:nvGrpSpPr>
            <p:grpSpPr bwMode="auto">
              <a:xfrm>
                <a:off x="1997" y="1404"/>
                <a:ext cx="1889" cy="919"/>
                <a:chOff x="1973" y="1027"/>
                <a:chExt cx="1926" cy="937"/>
              </a:xfrm>
            </p:grpSpPr>
            <p:sp>
              <p:nvSpPr>
                <p:cNvPr id="70668" name="Oval 12"/>
                <p:cNvSpPr>
                  <a:spLocks noChangeArrowheads="1"/>
                </p:cNvSpPr>
                <p:nvPr/>
              </p:nvSpPr>
              <p:spPr bwMode="gray">
                <a:xfrm>
                  <a:off x="1994" y="1057"/>
                  <a:ext cx="1905" cy="90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chemeClr val="hlink">
                        <a:gamma/>
                        <a:shade val="48627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0669" name="Oval 13"/>
                <p:cNvSpPr>
                  <a:spLocks noChangeArrowheads="1"/>
                </p:cNvSpPr>
                <p:nvPr/>
              </p:nvSpPr>
              <p:spPr bwMode="gray">
                <a:xfrm>
                  <a:off x="1973" y="1027"/>
                  <a:ext cx="1905" cy="90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>
                        <a:gamma/>
                        <a:tint val="44314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2700000" scaled="1"/>
                </a:gradFill>
                <a:ln>
                  <a:noFill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70670" name="Oval 14"/>
              <p:cNvSpPr>
                <a:spLocks noChangeArrowheads="1"/>
              </p:cNvSpPr>
              <p:nvPr/>
            </p:nvSpPr>
            <p:spPr bwMode="gray">
              <a:xfrm>
                <a:off x="2086" y="1314"/>
                <a:ext cx="1691" cy="845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2700000" scaled="1"/>
              </a:gradFill>
              <a:ln>
                <a:noFill/>
              </a:ln>
              <a:effectLst/>
              <a:extLst/>
            </p:spPr>
            <p:txBody>
              <a:bodyPr vert="eaVert"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0671" name="Oval 15"/>
              <p:cNvSpPr>
                <a:spLocks noChangeArrowheads="1"/>
              </p:cNvSpPr>
              <p:nvPr/>
            </p:nvSpPr>
            <p:spPr bwMode="gray">
              <a:xfrm>
                <a:off x="2108" y="1319"/>
                <a:ext cx="1650" cy="824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34902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/>
            </p:spPr>
            <p:txBody>
              <a:bodyPr vert="eaVert"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0672" name="Oval 16"/>
              <p:cNvSpPr>
                <a:spLocks noChangeArrowheads="1"/>
              </p:cNvSpPr>
              <p:nvPr/>
            </p:nvSpPr>
            <p:spPr bwMode="gray">
              <a:xfrm>
                <a:off x="2125" y="1327"/>
                <a:ext cx="1570" cy="770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79216"/>
                      <a:invGamma/>
                    </a:schemeClr>
                  </a:gs>
                  <a:gs pos="100000">
                    <a:schemeClr val="accent1">
                      <a:alpha val="48000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/>
            </p:spPr>
            <p:txBody>
              <a:bodyPr vert="eaVert"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0673" name="Oval 17"/>
              <p:cNvSpPr>
                <a:spLocks noChangeArrowheads="1"/>
              </p:cNvSpPr>
              <p:nvPr/>
            </p:nvSpPr>
            <p:spPr bwMode="gray">
              <a:xfrm>
                <a:off x="2208" y="1344"/>
                <a:ext cx="1382" cy="624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tint val="0"/>
                      <a:invGamma/>
                    </a:schemeClr>
                  </a:gs>
                  <a:gs pos="100000">
                    <a:schemeClr val="accent1">
                      <a:alpha val="38000"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/>
            </p:spPr>
            <p:txBody>
              <a:bodyPr vert="eaVert"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37902" name="Text Box 18"/>
            <p:cNvSpPr txBox="1">
              <a:spLocks noChangeArrowheads="1"/>
            </p:cNvSpPr>
            <p:nvPr/>
          </p:nvSpPr>
          <p:spPr bwMode="auto">
            <a:xfrm>
              <a:off x="2352" y="1152"/>
              <a:ext cx="1018" cy="3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th-TH" sz="3200" b="1">
                  <a:solidFill>
                    <a:srgbClr xmlns:mc="http://schemas.openxmlformats.org/markup-compatibility/2006" xmlns:a14="http://schemas.microsoft.com/office/drawing/2010/main" val="000000" mc:Ignorable=""/>
                  </a:solidFill>
                  <a:latin typeface="TH Chakra Petch" pitchFamily="2" charset="-34"/>
                  <a:cs typeface="TH Chakra Petch" pitchFamily="2" charset="-34"/>
                </a:rPr>
                <a:t>วัตถุประสงค์</a:t>
              </a:r>
              <a:endParaRPr lang="en-US" sz="3200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TH Chakra Petch" pitchFamily="2" charset="-34"/>
                <a:cs typeface="TH Chakra Petch" pitchFamily="2" charset="-34"/>
              </a:endParaRPr>
            </a:p>
          </p:txBody>
        </p:sp>
      </p:grpSp>
      <p:grpSp>
        <p:nvGrpSpPr>
          <p:cNvPr id="37896" name="Group 21"/>
          <p:cNvGrpSpPr>
            <a:grpSpLocks/>
          </p:cNvGrpSpPr>
          <p:nvPr/>
        </p:nvGrpSpPr>
        <p:grpSpPr bwMode="auto">
          <a:xfrm>
            <a:off x="5562600" y="3352800"/>
            <a:ext cx="2286000" cy="1981200"/>
            <a:chOff x="3504" y="2112"/>
            <a:chExt cx="1440" cy="1680"/>
          </a:xfrm>
        </p:grpSpPr>
        <p:sp>
          <p:nvSpPr>
            <p:cNvPr id="37899" name="AutoShape 3"/>
            <p:cNvSpPr>
              <a:spLocks noChangeArrowheads="1"/>
            </p:cNvSpPr>
            <p:nvPr/>
          </p:nvSpPr>
          <p:spPr bwMode="auto">
            <a:xfrm>
              <a:off x="3504" y="2112"/>
              <a:ext cx="1440" cy="1680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th-TH">
                <a:latin typeface="Verdana" pitchFamily="34" charset="0"/>
              </a:endParaRPr>
            </a:p>
          </p:txBody>
        </p:sp>
        <p:sp>
          <p:nvSpPr>
            <p:cNvPr id="37900" name="Text Box 19"/>
            <p:cNvSpPr txBox="1">
              <a:spLocks noChangeArrowheads="1"/>
            </p:cNvSpPr>
            <p:nvPr/>
          </p:nvSpPr>
          <p:spPr bwMode="auto">
            <a:xfrm>
              <a:off x="3648" y="2256"/>
              <a:ext cx="1284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th-TH" sz="3200" b="1">
                  <a:solidFill>
                    <a:srgbClr xmlns:mc="http://schemas.openxmlformats.org/markup-compatibility/2006" xmlns:a14="http://schemas.microsoft.com/office/drawing/2010/main" val="000000" mc:Ignorable=""/>
                  </a:solidFill>
                  <a:latin typeface="TH Chakra Petch" pitchFamily="2" charset="-34"/>
                  <a:cs typeface="TH Chakra Petch" pitchFamily="2" charset="-34"/>
                </a:rPr>
                <a:t>สำหรับเป็นวัสดุก่อสร้าง</a:t>
              </a:r>
              <a:endParaRPr lang="en-US" sz="3200">
                <a:solidFill>
                  <a:srgbClr xmlns:mc="http://schemas.openxmlformats.org/markup-compatibility/2006" xmlns:a14="http://schemas.microsoft.com/office/drawing/2010/main" val="000000" mc:Ignorable=""/>
                </a:solidFill>
                <a:latin typeface="TH Chakra Petch" pitchFamily="2" charset="-34"/>
                <a:cs typeface="TH Chakra Petch" pitchFamily="2" charset="-34"/>
              </a:endParaRPr>
            </a:p>
          </p:txBody>
        </p:sp>
      </p:grpSp>
      <p:sp>
        <p:nvSpPr>
          <p:cNvPr id="70665" name="Freeform 9"/>
          <p:cNvSpPr>
            <a:spLocks/>
          </p:cNvSpPr>
          <p:nvPr/>
        </p:nvSpPr>
        <p:spPr bwMode="gray">
          <a:xfrm flipH="1">
            <a:off x="4875213" y="3255963"/>
            <a:ext cx="903287" cy="1241425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1765"/>
                  <a:invGamma/>
                </a:schemeClr>
              </a:gs>
            </a:gsLst>
            <a:lin ang="0" scaled="1"/>
          </a:gra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37898" name="รูปภาพ 2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8400" y="6061075"/>
            <a:ext cx="2895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th-TH" sz="2800" dirty="0" smtClean="0">
                <a:latin typeface="TH Chakra Petch" pitchFamily="2" charset="-34"/>
                <a:cs typeface="TH Chakra Petch" pitchFamily="2" charset="-34"/>
              </a:rPr>
              <a:t>การสำรวจชั้นดิน</a:t>
            </a:r>
          </a:p>
        </p:txBody>
      </p:sp>
      <p:sp>
        <p:nvSpPr>
          <p:cNvPr id="38915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th-TH" sz="3600" dirty="0" smtClean="0">
                <a:latin typeface="TH Chakra Petch" pitchFamily="2" charset="-34"/>
                <a:cs typeface="TH Chakra Petch" pitchFamily="2" charset="-34"/>
              </a:rPr>
              <a:t>การสำรวจชั้นดิน คือ </a:t>
            </a:r>
            <a:r>
              <a:rPr lang="th-TH" dirty="0" smtClean="0">
                <a:latin typeface="TH Chakra Petch" pitchFamily="2" charset="-34"/>
                <a:cs typeface="TH Chakra Petch" pitchFamily="2" charset="-34"/>
              </a:rPr>
              <a:t>การเจาะดิน ทดสอบดินในสนาม เก็บตัวอย่างดิน </a:t>
            </a:r>
            <a:r>
              <a:rPr lang="th-TH" smtClean="0">
                <a:latin typeface="TH Chakra Petch" pitchFamily="2" charset="-34"/>
                <a:cs typeface="TH Chakra Petch" pitchFamily="2" charset="-34"/>
              </a:rPr>
              <a:t>ทดสอบดินในห้องปฏิบัติการ </a:t>
            </a:r>
            <a:r>
              <a:rPr lang="th-TH" dirty="0" smtClean="0">
                <a:latin typeface="TH Chakra Petch" pitchFamily="2" charset="-34"/>
                <a:cs typeface="TH Chakra Petch" pitchFamily="2" charset="-34"/>
              </a:rPr>
              <a:t>วิเคราะห์ผล เพื่อใช้เป็นข้อมูลในการออกแบบ</a:t>
            </a: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pic>
        <p:nvPicPr>
          <p:cNvPr id="38917" name="รูปภาพ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8400" y="6061075"/>
            <a:ext cx="2895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th-TH" smtClean="0">
                <a:latin typeface="TH Chakra Petch" pitchFamily="2" charset="-34"/>
                <a:cs typeface="TH Chakra Petch" pitchFamily="2" charset="-34"/>
              </a:rPr>
              <a:t>การเจาะดิน</a:t>
            </a:r>
          </a:p>
        </p:txBody>
      </p:sp>
      <p:sp>
        <p:nvSpPr>
          <p:cNvPr id="39939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th-TH" sz="3200" smtClean="0">
                <a:latin typeface="TH Chakra Petch" pitchFamily="2" charset="-34"/>
                <a:cs typeface="TH Chakra Petch" pitchFamily="2" charset="-34"/>
              </a:rPr>
              <a:t>การเจาะด้วย </a:t>
            </a:r>
            <a:r>
              <a:rPr lang="en-US" sz="320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latin typeface="TH Chakra Petch" pitchFamily="2" charset="-34"/>
                <a:cs typeface="TH Chakra Petch" pitchFamily="2" charset="-34"/>
              </a:rPr>
              <a:t>Hand Auger : </a:t>
            </a:r>
            <a:r>
              <a:rPr lang="th-TH" sz="3200" smtClean="0">
                <a:solidFill>
                  <a:srgbClr xmlns:mc="http://schemas.openxmlformats.org/markup-compatibility/2006" xmlns:a14="http://schemas.microsoft.com/office/drawing/2010/main" val="002060" mc:Ignorable=""/>
                </a:solidFill>
                <a:latin typeface="TH Chakra Petch" pitchFamily="2" charset="-34"/>
                <a:cs typeface="TH Chakra Petch" pitchFamily="2" charset="-34"/>
              </a:rPr>
              <a:t>เพื่อจำแนกดิน รวมทั้งนำไปทดสอบในห้องปฏิบัติการ เป็นการเจาะไม่ลึกมากนัก</a:t>
            </a:r>
            <a:endParaRPr lang="th-TH" sz="3200" smtClean="0">
              <a:solidFill>
                <a:srgbClr xmlns:mc="http://schemas.openxmlformats.org/markup-compatibility/2006" xmlns:a14="http://schemas.microsoft.com/office/drawing/2010/main" val="FF0000" mc:Ignorable=""/>
              </a:solidFill>
              <a:latin typeface="TH Chakra Petch" pitchFamily="2" charset="-34"/>
              <a:cs typeface="TH Chakra Petch" pitchFamily="2" charset="-34"/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pic>
        <p:nvPicPr>
          <p:cNvPr id="39941" name="รูปภาพ 5" descr="144733898945862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895600"/>
            <a:ext cx="3810000" cy="3872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รูปภาพ 6" descr="Hand-Auger-Tes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4384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รูปภาพ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400" y="6061075"/>
            <a:ext cx="2895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th-TH" smtClean="0">
                <a:latin typeface="TH Chakra Petch" pitchFamily="2" charset="-34"/>
                <a:cs typeface="TH Chakra Petch" pitchFamily="2" charset="-34"/>
              </a:rPr>
              <a:t>การเจาะดิน</a:t>
            </a:r>
            <a:endParaRPr lang="th-TH" smtClean="0"/>
          </a:p>
        </p:txBody>
      </p:sp>
      <p:sp>
        <p:nvSpPr>
          <p:cNvPr id="4096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th-TH" sz="3200" smtClean="0">
                <a:latin typeface="TH Chakra Petch" pitchFamily="2" charset="-34"/>
                <a:cs typeface="TH Chakra Petch" pitchFamily="2" charset="-34"/>
              </a:rPr>
              <a:t>การเจาะด้วยวิธีฉีดล้าง (</a:t>
            </a:r>
            <a:r>
              <a:rPr lang="en-US" sz="3200" smtClean="0">
                <a:latin typeface="TH Chakra Petch" pitchFamily="2" charset="-34"/>
                <a:cs typeface="TH Chakra Petch" pitchFamily="2" charset="-34"/>
              </a:rPr>
              <a:t>Wash Boring</a:t>
            </a:r>
            <a:r>
              <a:rPr lang="th-TH" sz="3200" smtClean="0">
                <a:latin typeface="TH Chakra Petch" pitchFamily="2" charset="-34"/>
                <a:cs typeface="TH Chakra Petch" pitchFamily="2" charset="-34"/>
              </a:rPr>
              <a:t>)</a:t>
            </a:r>
            <a:r>
              <a:rPr lang="en-US" sz="3200" smtClean="0">
                <a:latin typeface="TH Chakra Petch" pitchFamily="2" charset="-34"/>
                <a:cs typeface="TH Chakra Petch" pitchFamily="2" charset="-34"/>
              </a:rPr>
              <a:t> : </a:t>
            </a:r>
            <a:r>
              <a:rPr lang="th-TH" sz="3200" smtClean="0">
                <a:latin typeface="TH Chakra Petch" pitchFamily="2" charset="-34"/>
                <a:cs typeface="TH Chakra Petch" pitchFamily="2" charset="-34"/>
              </a:rPr>
              <a:t>สามารถเก็บตัวอย่างได้ความลึก </a:t>
            </a:r>
            <a:r>
              <a:rPr lang="en-US" sz="3200" smtClean="0">
                <a:latin typeface="TH Chakra Petch" pitchFamily="2" charset="-34"/>
                <a:cs typeface="TH Chakra Petch" pitchFamily="2" charset="-34"/>
              </a:rPr>
              <a:t>50 </a:t>
            </a:r>
            <a:r>
              <a:rPr lang="th-TH" sz="3200" smtClean="0">
                <a:latin typeface="TH Chakra Petch" pitchFamily="2" charset="-34"/>
                <a:cs typeface="TH Chakra Petch" pitchFamily="2" charset="-34"/>
              </a:rPr>
              <a:t>เมตร</a:t>
            </a: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pic>
        <p:nvPicPr>
          <p:cNvPr id="40965" name="รูปภาพ 5" descr="maxresdefaul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667000"/>
            <a:ext cx="51816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รูปภาพ 6" descr="4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5050" y="2338388"/>
            <a:ext cx="3028950" cy="451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th-TH" smtClean="0">
                <a:latin typeface="TH Chakra Petch" pitchFamily="2" charset="-34"/>
                <a:cs typeface="TH Chakra Petch" pitchFamily="2" charset="-34"/>
              </a:rPr>
              <a:t>กระบอกเก็บตัวอย่างดิน</a:t>
            </a:r>
          </a:p>
        </p:txBody>
      </p:sp>
      <p:sp>
        <p:nvSpPr>
          <p:cNvPr id="41987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th-TH" smtClean="0">
                <a:latin typeface="TH Chakra Petch" pitchFamily="2" charset="-34"/>
                <a:cs typeface="TH Chakra Petch" pitchFamily="2" charset="-34"/>
              </a:rPr>
              <a:t>ใช้เก็บตัวอย่างดินทุกช่วงความลึกที่กำหนด เพื่อนำดินไปทดสอบในห้องทดสอบ</a:t>
            </a:r>
          </a:p>
          <a:p>
            <a:pPr lvl="1"/>
            <a:r>
              <a:rPr lang="en-US" smtClean="0">
                <a:latin typeface="TH Chakra Petch" pitchFamily="2" charset="-34"/>
                <a:cs typeface="TH Chakra Petch" pitchFamily="2" charset="-34"/>
              </a:rPr>
              <a:t>Thin wall Shelby tube sampler : </a:t>
            </a:r>
            <a:r>
              <a:rPr lang="th-TH" smtClean="0">
                <a:latin typeface="TH Chakra Petch" pitchFamily="2" charset="-34"/>
                <a:cs typeface="TH Chakra Petch" pitchFamily="2" charset="-34"/>
              </a:rPr>
              <a:t>สำหรับตัวอย่างดินคงสภาพ</a:t>
            </a:r>
          </a:p>
          <a:p>
            <a:pPr lvl="1"/>
            <a:r>
              <a:rPr lang="en-US" smtClean="0">
                <a:latin typeface="TH Chakra Petch" pitchFamily="2" charset="-34"/>
                <a:cs typeface="TH Chakra Petch" pitchFamily="2" charset="-34"/>
              </a:rPr>
              <a:t>Split barrel sampler : </a:t>
            </a:r>
            <a:r>
              <a:rPr lang="th-TH" smtClean="0">
                <a:latin typeface="TH Chakra Petch" pitchFamily="2" charset="-34"/>
                <a:cs typeface="TH Chakra Petch" pitchFamily="2" charset="-34"/>
              </a:rPr>
              <a:t>สำหรับตัวอย่างดินเปลี่ยนสภาพ</a:t>
            </a: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pic>
        <p:nvPicPr>
          <p:cNvPr id="41989" name="รูปภาพ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8400" y="6061075"/>
            <a:ext cx="2895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รูปภาพ 6" descr="slide_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4419600"/>
            <a:ext cx="2540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รูปภาพ 7" descr="3-Shelby-Tube-Sampler-for-Soil-Test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4105275"/>
            <a:ext cx="1271588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2" name="รูปภาพ 8" descr="boring -9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5588" y="3810000"/>
            <a:ext cx="3276600" cy="218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Company Logo</a:t>
            </a:r>
          </a:p>
        </p:txBody>
      </p:sp>
      <p:pic>
        <p:nvPicPr>
          <p:cNvPr id="9221" name="รูปภาพ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6019800"/>
            <a:ext cx="3048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371600"/>
            <a:ext cx="3810000" cy="3008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13716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h-TH" dirty="0" smtClean="0"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การหาขนาดคละของเม็ดดินส่วนหยาบ</a:t>
            </a:r>
            <a:endParaRPr lang="en-US" dirty="0" smtClean="0"/>
          </a:p>
        </p:txBody>
      </p:sp>
      <p:sp>
        <p:nvSpPr>
          <p:cNvPr id="10" name="AutoShape 113"/>
          <p:cNvSpPr>
            <a:spLocks noChangeArrowheads="1"/>
          </p:cNvSpPr>
          <p:nvPr/>
        </p:nvSpPr>
        <p:spPr bwMode="auto">
          <a:xfrm>
            <a:off x="762000" y="4800600"/>
            <a:ext cx="8001000" cy="935037"/>
          </a:xfrm>
          <a:prstGeom prst="roundRect">
            <a:avLst>
              <a:gd name="adj" fmla="val 9106"/>
            </a:avLst>
          </a:prstGeom>
          <a:noFill/>
          <a:ln w="9525">
            <a:solidFill>
              <a:schemeClr val="bg2"/>
            </a:solidFill>
            <a:prstDash val="dash"/>
            <a:round/>
            <a:headEnd/>
            <a:tailEnd/>
          </a:ln>
          <a:effectLst/>
          <a:extLst/>
        </p:spPr>
        <p:txBody>
          <a:bodyPr anchor="ctr"/>
          <a:lstStyle/>
          <a:p>
            <a:r>
              <a:rPr lang="th-TH" sz="2800" b="1" dirty="0" smtClean="0">
                <a:effectLst>
                  <a:outerShdw blurRad="38100" dist="38100" dir="2700000" algn="tl">
                    <a:srgbClr xmlns:mc="http://schemas.openxmlformats.org/markup-compatibility/2006" xmlns:a14="http://schemas.microsoft.com/office/drawing/2010/main" val="C0C0C0" mc:Ignorable=""/>
                  </a:outerShdw>
                </a:effectLst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เม็ดดินที่มีรูปทรงไม่แน่นอนไม่สามารถวัดขนาดได้โดยตรง การวัดจึงใช้ตะแกรงร่อน </a:t>
            </a:r>
            <a:r>
              <a:rPr lang="en-US" sz="3600" b="1" dirty="0" smtClean="0">
                <a:effectLst>
                  <a:outerShdw blurRad="38100" dist="38100" dir="2700000" algn="tl">
                    <a:srgbClr xmlns:mc="http://schemas.openxmlformats.org/markup-compatibility/2006" xmlns:a14="http://schemas.microsoft.com/office/drawing/2010/main" val="C0C0C0" mc:Ignorable=""/>
                  </a:outerShdw>
                </a:effectLst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(Sieve) </a:t>
            </a:r>
            <a:r>
              <a:rPr lang="th-TH" sz="2800" b="1" dirty="0" smtClean="0">
                <a:effectLst>
                  <a:outerShdw blurRad="38100" dist="38100" dir="2700000" algn="tl">
                    <a:srgbClr xmlns:mc="http://schemas.openxmlformats.org/markup-compatibility/2006" xmlns:a14="http://schemas.microsoft.com/office/drawing/2010/main" val="C0C0C0" mc:Ignorable=""/>
                  </a:outerShdw>
                </a:effectLst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ที่มีขนาด </a:t>
            </a:r>
            <a:r>
              <a:rPr lang="en-US" sz="3600" b="1" dirty="0" smtClean="0">
                <a:effectLst>
                  <a:outerShdw blurRad="38100" dist="38100" dir="2700000" algn="tl">
                    <a:srgbClr xmlns:mc="http://schemas.openxmlformats.org/markup-compatibility/2006" xmlns:a14="http://schemas.microsoft.com/office/drawing/2010/main" val="C0C0C0" mc:Ignorable=""/>
                  </a:outerShdw>
                </a:effectLst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(Opening)</a:t>
            </a:r>
            <a:r>
              <a:rPr lang="th-TH" sz="3600" b="1" dirty="0" smtClean="0">
                <a:effectLst>
                  <a:outerShdw blurRad="38100" dist="38100" dir="2700000" algn="tl">
                    <a:srgbClr xmlns:mc="http://schemas.openxmlformats.org/markup-compatibility/2006" xmlns:a14="http://schemas.microsoft.com/office/drawing/2010/main" val="C0C0C0" mc:Ignorable=""/>
                  </a:outerShdw>
                </a:effectLst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 </a:t>
            </a:r>
            <a:r>
              <a:rPr lang="th-TH" sz="2800" b="1" dirty="0" smtClean="0">
                <a:effectLst>
                  <a:outerShdw blurRad="38100" dist="38100" dir="2700000" algn="tl">
                    <a:srgbClr xmlns:mc="http://schemas.openxmlformats.org/markup-compatibility/2006" xmlns:a14="http://schemas.microsoft.com/office/drawing/2010/main" val="C0C0C0" mc:Ignorable=""/>
                  </a:outerShdw>
                </a:effectLst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ขนาดต่างๆเป็นตัวแยกขนาด</a:t>
            </a:r>
            <a:endParaRPr lang="en-US" sz="3600" b="1" dirty="0">
              <a:effectLst>
                <a:outerShdw blurRad="38100" dist="38100" dir="2700000" algn="tl">
                  <a:srgbClr xmlns:mc="http://schemas.openxmlformats.org/markup-compatibility/2006" xmlns:a14="http://schemas.microsoft.com/office/drawing/2010/main" val="C0C0C0" mc:Ignorable=""/>
                </a:outerShdw>
              </a:effectLst>
              <a:latin typeface="Superspace Bold" pitchFamily="2" charset="0"/>
              <a:ea typeface="Superspace Bold" pitchFamily="2" charset="0"/>
              <a:cs typeface="Superspace Bold" pitchFamily="2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 descr="IMG_07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1371600"/>
            <a:ext cx="6821515" cy="5116137"/>
          </a:xfrm>
          <a:prstGeom prst="rect">
            <a:avLst/>
          </a:prstGeom>
        </p:spPr>
      </p:pic>
      <p:sp>
        <p:nvSpPr>
          <p:cNvPr id="6" name="ชื่อเรื่อง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การเจาะสำรวจชั้นดิน </a:t>
            </a:r>
            <a:r>
              <a:rPr lang="en-US" dirty="0" smtClean="0">
                <a:latin typeface="AngsanaUPC" pitchFamily="18" charset="-34"/>
                <a:cs typeface="AngsanaUPC" pitchFamily="18" charset="-34"/>
              </a:rPr>
              <a:t>(Boring Test)</a:t>
            </a:r>
            <a:endParaRPr lang="en-US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 descr="DSCF30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0" y="1295400"/>
            <a:ext cx="5888439" cy="42959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5638800"/>
            <a:ext cx="8343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000" dirty="0" smtClean="0">
                <a:cs typeface="+mj-cs"/>
              </a:rPr>
              <a:t>          การเจาะสำรวจชั้นดิน ด้วยการกระแทกล้างน้ำ ให้ได้ความลึกแต่ละชั้น</a:t>
            </a:r>
            <a:br>
              <a:rPr lang="th-TH" sz="3000" dirty="0" smtClean="0">
                <a:cs typeface="+mj-cs"/>
              </a:rPr>
            </a:br>
            <a:r>
              <a:rPr lang="th-TH" sz="3000" dirty="0" smtClean="0">
                <a:cs typeface="+mj-cs"/>
              </a:rPr>
              <a:t>ที่ต้องการ ก่อนที่จะนำกระบอกเก็บตัวอย่างไปเก็บตัวอย่าง</a:t>
            </a:r>
            <a:endParaRPr lang="th-TH" sz="3000" dirty="0">
              <a:cs typeface="+mj-cs"/>
            </a:endParaRPr>
          </a:p>
        </p:txBody>
      </p:sp>
      <p:sp>
        <p:nvSpPr>
          <p:cNvPr id="8" name="ชื่อเรื่อง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เครื่องเจาะดินชนิดสามขา</a:t>
            </a:r>
            <a:r>
              <a:rPr lang="th-TH" sz="3600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lenovo\Desktop\งานพ่อ\1.jpg"/>
          <p:cNvPicPr>
            <a:picLocks noChangeAspect="1" noChangeArrowheads="1"/>
          </p:cNvPicPr>
          <p:nvPr/>
        </p:nvPicPr>
        <p:blipFill>
          <a:blip r:embed="rId2"/>
          <a:srcRect b="6466"/>
          <a:stretch>
            <a:fillRect/>
          </a:stretch>
        </p:blipFill>
        <p:spPr bwMode="auto">
          <a:xfrm>
            <a:off x="1752600" y="1219200"/>
            <a:ext cx="4876800" cy="536448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357422" y="6215082"/>
            <a:ext cx="4214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AngsanaUPC" pitchFamily="18" charset="-34"/>
                <a:cs typeface="AngsanaUPC" pitchFamily="18" charset="-34"/>
              </a:rPr>
              <a:t>รูปแสดงเครื่องทดสอบแบบ </a:t>
            </a:r>
            <a:r>
              <a:rPr lang="en-US" sz="2000" b="1" dirty="0" smtClean="0">
                <a:latin typeface="AngsanaUPC" pitchFamily="18" charset="-34"/>
                <a:cs typeface="AngsanaUPC" pitchFamily="18" charset="-34"/>
              </a:rPr>
              <a:t>Wash boring</a:t>
            </a:r>
            <a:endParaRPr lang="th-TH" sz="2000" b="1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7" name="ชื่อเรื่อง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เครื่องเจาะดินชนิดสามขา</a:t>
            </a:r>
            <a:r>
              <a:rPr lang="th-TH" sz="3600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enovo\Desktop\งานพ่อ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295400"/>
            <a:ext cx="5937250" cy="5090955"/>
          </a:xfrm>
          <a:prstGeom prst="rect">
            <a:avLst/>
          </a:prstGeom>
          <a:noFill/>
        </p:spPr>
      </p:pic>
      <p:sp>
        <p:nvSpPr>
          <p:cNvPr id="5" name="ชื่อเรื่อง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เครื่องเจาะดินชนิดสามขา</a:t>
            </a:r>
            <a:r>
              <a:rPr lang="th-TH" sz="3600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th-TH" dirty="0" smtClean="0"/>
              <a:t> </a:t>
            </a:r>
            <a:r>
              <a:rPr lang="en-US" sz="4800" dirty="0" smtClean="0">
                <a:latin typeface="AngsanaUPC" pitchFamily="18" charset="-34"/>
                <a:cs typeface="AngsanaUPC" pitchFamily="18" charset="-34"/>
              </a:rPr>
              <a:t>1. </a:t>
            </a:r>
            <a:r>
              <a:rPr lang="th-TH" sz="4800" dirty="0" smtClean="0">
                <a:latin typeface="AngsanaUPC" pitchFamily="18" charset="-34"/>
                <a:cs typeface="AngsanaUPC" pitchFamily="18" charset="-34"/>
              </a:rPr>
              <a:t>การเก็บตัวอย่างดินแบบคงสภาพ  </a:t>
            </a:r>
          </a:p>
          <a:p>
            <a:pPr>
              <a:buNone/>
            </a:pPr>
            <a:r>
              <a:rPr lang="en-US" sz="4800" dirty="0" smtClean="0">
                <a:latin typeface="AngsanaUPC" pitchFamily="18" charset="-34"/>
                <a:cs typeface="AngsanaUPC" pitchFamily="18" charset="-34"/>
              </a:rPr>
              <a:t>     (Undisturbed Sample) ASTM D 1587</a:t>
            </a:r>
            <a:endParaRPr lang="th-TH" sz="4800" dirty="0" smtClean="0">
              <a:latin typeface="AngsanaUPC" pitchFamily="18" charset="-34"/>
              <a:cs typeface="AngsanaUPC" pitchFamily="18" charset="-34"/>
            </a:endParaRPr>
          </a:p>
          <a:p>
            <a:pPr>
              <a:buNone/>
            </a:pPr>
            <a:r>
              <a:rPr lang="en-US" sz="4800" dirty="0" smtClean="0">
                <a:latin typeface="AngsanaUPC" pitchFamily="18" charset="-34"/>
                <a:cs typeface="AngsanaUPC" pitchFamily="18" charset="-34"/>
              </a:rPr>
              <a:t>2. </a:t>
            </a:r>
            <a:r>
              <a:rPr lang="th-TH" sz="4800" dirty="0" smtClean="0">
                <a:latin typeface="AngsanaUPC" pitchFamily="18" charset="-34"/>
                <a:cs typeface="AngsanaUPC" pitchFamily="18" charset="-34"/>
              </a:rPr>
              <a:t>การเก็บตัวอย่างดินแบบไม่คงสภาพ </a:t>
            </a:r>
          </a:p>
          <a:p>
            <a:pPr>
              <a:buNone/>
            </a:pPr>
            <a:r>
              <a:rPr lang="en-US" sz="4800" dirty="0" smtClean="0">
                <a:latin typeface="AngsanaUPC" pitchFamily="18" charset="-34"/>
                <a:cs typeface="AngsanaUPC" pitchFamily="18" charset="-34"/>
              </a:rPr>
              <a:t> </a:t>
            </a:r>
            <a:r>
              <a:rPr lang="th-TH" sz="4800" dirty="0" smtClean="0">
                <a:latin typeface="AngsanaUPC" pitchFamily="18" charset="-34"/>
                <a:cs typeface="AngsanaUPC" pitchFamily="18" charset="-34"/>
              </a:rPr>
              <a:t>    </a:t>
            </a:r>
            <a:r>
              <a:rPr lang="en-US" sz="4800" dirty="0" smtClean="0">
                <a:latin typeface="AngsanaUPC" pitchFamily="18" charset="-34"/>
                <a:cs typeface="AngsanaUPC" pitchFamily="18" charset="-34"/>
              </a:rPr>
              <a:t>(</a:t>
            </a:r>
            <a:r>
              <a:rPr lang="en-US" sz="4800" dirty="0">
                <a:latin typeface="AngsanaUPC" pitchFamily="18" charset="-34"/>
                <a:cs typeface="AngsanaUPC" pitchFamily="18" charset="-34"/>
              </a:rPr>
              <a:t>D</a:t>
            </a:r>
            <a:r>
              <a:rPr lang="en-US" sz="4800" dirty="0" smtClean="0">
                <a:latin typeface="AngsanaUPC" pitchFamily="18" charset="-34"/>
                <a:cs typeface="AngsanaUPC" pitchFamily="18" charset="-34"/>
              </a:rPr>
              <a:t>isturbed Sample) ASTM D 1586</a:t>
            </a:r>
            <a:endParaRPr lang="en-US" sz="4800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4" name="ชื่อเรื่อง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 smtClean="0"/>
              <a:t>วิธีเก็บตัวอย่างดิน</a:t>
            </a:r>
            <a:endParaRPr lang="en-US" sz="4000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571473" y="1595410"/>
            <a:ext cx="3556976" cy="4333920"/>
            <a:chOff x="571472" y="1595410"/>
            <a:chExt cx="4084657" cy="4976862"/>
          </a:xfrm>
        </p:grpSpPr>
        <p:pic>
          <p:nvPicPr>
            <p:cNvPr id="3074" name="Picture 2" descr="C:\Users\lenovo\Desktop\งานพ่อ\3_2.jpg"/>
            <p:cNvPicPr>
              <a:picLocks noChangeAspect="1" noChangeArrowheads="1"/>
            </p:cNvPicPr>
            <p:nvPr/>
          </p:nvPicPr>
          <p:blipFill>
            <a:blip r:embed="rId2"/>
            <a:srcRect b="-672"/>
            <a:stretch>
              <a:fillRect/>
            </a:stretch>
          </p:blipFill>
          <p:spPr bwMode="auto">
            <a:xfrm>
              <a:off x="571472" y="4310053"/>
              <a:ext cx="4071966" cy="2262219"/>
            </a:xfrm>
            <a:prstGeom prst="rect">
              <a:avLst/>
            </a:prstGeom>
            <a:noFill/>
          </p:spPr>
        </p:pic>
        <p:pic>
          <p:nvPicPr>
            <p:cNvPr id="3075" name="Picture 3" descr="C:\Users\lenovo\Desktop\งานพ่อ\3_1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71472" y="1595410"/>
              <a:ext cx="4084657" cy="2743201"/>
            </a:xfrm>
            <a:prstGeom prst="rect">
              <a:avLst/>
            </a:prstGeom>
            <a:noFill/>
          </p:spPr>
        </p:pic>
      </p:grpSp>
      <p:sp>
        <p:nvSpPr>
          <p:cNvPr id="7" name="TextBox 6"/>
          <p:cNvSpPr txBox="1"/>
          <p:nvPr/>
        </p:nvSpPr>
        <p:spPr>
          <a:xfrm>
            <a:off x="4286248" y="1643050"/>
            <a:ext cx="421484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b="1" dirty="0" smtClean="0">
                <a:cs typeface="+mj-cs"/>
              </a:rPr>
              <a:t>การเก็บตัวอย่างแบบคงสภาพ</a:t>
            </a:r>
          </a:p>
          <a:p>
            <a:pPr algn="thaiDist"/>
            <a:r>
              <a:rPr lang="th-TH" sz="3000" dirty="0" smtClean="0">
                <a:cs typeface="+mj-cs"/>
              </a:rPr>
              <a:t>          ล้างหลุมเจาะให้สะอาด และนำกระบอกบางติดก้านเจาะลงไปเก็บตัวอย่าง โดยการค่อยๆ กดที่ก้านเจาะเพื่อให้กระบอกจมดิน </a:t>
            </a:r>
          </a:p>
          <a:p>
            <a:pPr algn="thaiDist"/>
            <a:endParaRPr lang="th-TH" sz="3000" dirty="0" smtClean="0">
              <a:cs typeface="+mj-cs"/>
            </a:endParaRPr>
          </a:p>
          <a:p>
            <a:pPr algn="thaiDist"/>
            <a:r>
              <a:rPr lang="th-TH" sz="3000" dirty="0" smtClean="0">
                <a:cs typeface="+mj-cs"/>
              </a:rPr>
              <a:t>          การเก็บตัวอย่างแบบคงสภาพ ใช้ได้เฉพาะดินเหนียวอ่อน ถึงปานกลาง เท่านั้น </a:t>
            </a:r>
            <a:endParaRPr lang="th-TH" sz="3000" dirty="0"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034" y="5929330"/>
            <a:ext cx="3643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cs typeface="+mj-cs"/>
              </a:rPr>
              <a:t>รูปแสดงการเก็บตัวอย่างดินด้วยกระบอกเปลือกบาง</a:t>
            </a:r>
            <a:endParaRPr lang="th-TH" sz="2000" b="1" dirty="0">
              <a:cs typeface="+mj-cs"/>
            </a:endParaRPr>
          </a:p>
        </p:txBody>
      </p:sp>
      <p:sp>
        <p:nvSpPr>
          <p:cNvPr id="10" name="ชื่อเรื่อง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ngsanaUPC" pitchFamily="18" charset="-34"/>
                <a:cs typeface="AngsanaUPC" pitchFamily="18" charset="-34"/>
              </a:rPr>
              <a:t>ASTM D 1587  </a:t>
            </a:r>
            <a:r>
              <a:rPr lang="th-TH" dirty="0" smtClean="0"/>
              <a:t>กระบอกเปลือกบาง </a:t>
            </a:r>
            <a:r>
              <a:rPr lang="en-US" dirty="0" smtClean="0">
                <a:latin typeface="AngsanaUPC" pitchFamily="18" charset="-34"/>
                <a:cs typeface="AngsanaUPC" pitchFamily="18" charset="-34"/>
              </a:rPr>
              <a:t>Ø 7.50 </a:t>
            </a:r>
            <a:r>
              <a:rPr lang="th-TH" dirty="0" smtClean="0">
                <a:latin typeface="AngsanaUPC" pitchFamily="18" charset="-34"/>
                <a:cs typeface="AngsanaUPC" pitchFamily="18" charset="-34"/>
              </a:rPr>
              <a:t>ซม</a:t>
            </a:r>
            <a:r>
              <a:rPr lang="en-US" dirty="0" smtClean="0">
                <a:latin typeface="AngsanaUPC" pitchFamily="18" charset="-34"/>
                <a:cs typeface="AngsanaUPC" pitchFamily="18" charset="-34"/>
              </a:rPr>
              <a:t>. </a:t>
            </a:r>
            <a:r>
              <a:rPr lang="th-TH" dirty="0" smtClean="0">
                <a:latin typeface="AngsanaUPC" pitchFamily="18" charset="-34"/>
                <a:cs typeface="AngsanaUPC" pitchFamily="18" charset="-34"/>
              </a:rPr>
              <a:t>ยาว </a:t>
            </a:r>
            <a:r>
              <a:rPr lang="en-US" dirty="0" smtClean="0">
                <a:latin typeface="AngsanaUPC" pitchFamily="18" charset="-34"/>
                <a:cs typeface="AngsanaUPC" pitchFamily="18" charset="-34"/>
              </a:rPr>
              <a:t>60.0 </a:t>
            </a:r>
            <a:r>
              <a:rPr lang="th-TH" dirty="0" smtClean="0">
                <a:latin typeface="AngsanaUPC" pitchFamily="18" charset="-34"/>
                <a:cs typeface="AngsanaUPC" pitchFamily="18" charset="-34"/>
              </a:rPr>
              <a:t>ซม.</a:t>
            </a:r>
            <a:endParaRPr lang="en-US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571612"/>
            <a:ext cx="7953201" cy="3448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00034" y="5286388"/>
            <a:ext cx="8001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000" dirty="0" smtClean="0">
                <a:latin typeface="AngsanaUPC" pitchFamily="18" charset="-34"/>
                <a:cs typeface="AngsanaUPC" pitchFamily="18" charset="-34"/>
              </a:rPr>
              <a:t>          เมื่อเก็บตัวอย่างได้แล้วนำกระบอกตัวอย่างมาเคลือบ </a:t>
            </a:r>
            <a:r>
              <a:rPr lang="en-US" sz="3000" dirty="0" smtClean="0">
                <a:latin typeface="AngsanaUPC" pitchFamily="18" charset="-34"/>
                <a:cs typeface="AngsanaUPC" pitchFamily="18" charset="-34"/>
              </a:rPr>
              <a:t>Wax </a:t>
            </a:r>
            <a:r>
              <a:rPr lang="th-TH" sz="3000" dirty="0" smtClean="0">
                <a:latin typeface="AngsanaUPC" pitchFamily="18" charset="-34"/>
                <a:cs typeface="AngsanaUPC" pitchFamily="18" charset="-34"/>
              </a:rPr>
              <a:t>ทั้งหัวและท้ายกระบอก เพื่อรักษาความชื้นในตัวอย่าง ระหว่างนำเข้าห้องปฏิบัติการ </a:t>
            </a:r>
            <a:endParaRPr lang="th-TH" sz="3000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6" name="ชื่อเรื่อง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ngsanaUPC" pitchFamily="18" charset="-34"/>
                <a:cs typeface="AngsanaUPC" pitchFamily="18" charset="-34"/>
              </a:rPr>
              <a:t>ASTM D 1587  </a:t>
            </a:r>
            <a:r>
              <a:rPr lang="th-TH" dirty="0" smtClean="0"/>
              <a:t>กระบอกเปลือกบาง </a:t>
            </a:r>
            <a:r>
              <a:rPr lang="en-US" dirty="0" smtClean="0">
                <a:latin typeface="AngsanaUPC" pitchFamily="18" charset="-34"/>
                <a:cs typeface="AngsanaUPC" pitchFamily="18" charset="-34"/>
              </a:rPr>
              <a:t>Ø 7.50 </a:t>
            </a:r>
            <a:r>
              <a:rPr lang="th-TH" dirty="0" smtClean="0">
                <a:latin typeface="AngsanaUPC" pitchFamily="18" charset="-34"/>
                <a:cs typeface="AngsanaUPC" pitchFamily="18" charset="-34"/>
              </a:rPr>
              <a:t>ซม</a:t>
            </a:r>
            <a:r>
              <a:rPr lang="en-US" dirty="0" smtClean="0">
                <a:latin typeface="AngsanaUPC" pitchFamily="18" charset="-34"/>
                <a:cs typeface="AngsanaUPC" pitchFamily="18" charset="-34"/>
              </a:rPr>
              <a:t>. </a:t>
            </a:r>
            <a:r>
              <a:rPr lang="th-TH" dirty="0" smtClean="0">
                <a:latin typeface="AngsanaUPC" pitchFamily="18" charset="-34"/>
                <a:cs typeface="AngsanaUPC" pitchFamily="18" charset="-34"/>
              </a:rPr>
              <a:t>ยาว </a:t>
            </a:r>
            <a:r>
              <a:rPr lang="en-US" dirty="0" smtClean="0">
                <a:latin typeface="AngsanaUPC" pitchFamily="18" charset="-34"/>
                <a:cs typeface="AngsanaUPC" pitchFamily="18" charset="-34"/>
              </a:rPr>
              <a:t>60.0 </a:t>
            </a:r>
            <a:r>
              <a:rPr lang="th-TH" dirty="0" smtClean="0">
                <a:latin typeface="AngsanaUPC" pitchFamily="18" charset="-34"/>
                <a:cs typeface="AngsanaUPC" pitchFamily="18" charset="-34"/>
              </a:rPr>
              <a:t>ซม.</a:t>
            </a:r>
            <a:endParaRPr lang="en-US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1571612"/>
            <a:ext cx="4108297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57158" y="3995678"/>
            <a:ext cx="83582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900" b="1" dirty="0" smtClean="0">
                <a:latin typeface="AngsanaUPC" pitchFamily="18" charset="-34"/>
                <a:cs typeface="AngsanaUPC" pitchFamily="18" charset="-34"/>
              </a:rPr>
              <a:t>การเก็บตัวอย่างแบบไม่คงสภาพ </a:t>
            </a:r>
          </a:p>
          <a:p>
            <a:pPr algn="thaiDist"/>
            <a:r>
              <a:rPr lang="th-TH" sz="2900" dirty="0" smtClean="0">
                <a:latin typeface="AngsanaUPC" pitchFamily="18" charset="-34"/>
                <a:cs typeface="AngsanaUPC" pitchFamily="18" charset="-34"/>
              </a:rPr>
              <a:t>          ล้างหลุมเจาะให้ได้ระยะที่ต้องการ แล้วนำกระบอกเก็บตัวอย่างชนิดผ่าต่อด้ามเจาะลงไปเก็บตัวอย่าง การเก็บตัวอย่างชนิดนี้ จะได้ค่า </a:t>
            </a:r>
            <a:r>
              <a:rPr lang="en-US" sz="2900" dirty="0" smtClean="0">
                <a:latin typeface="AngsanaUPC" pitchFamily="18" charset="-34"/>
                <a:cs typeface="AngsanaUPC" pitchFamily="18" charset="-34"/>
              </a:rPr>
              <a:t>SPT </a:t>
            </a:r>
            <a:r>
              <a:rPr lang="th-TH" sz="2900" dirty="0" smtClean="0">
                <a:latin typeface="AngsanaUPC" pitchFamily="18" charset="-34"/>
                <a:cs typeface="AngsanaUPC" pitchFamily="18" charset="-34"/>
              </a:rPr>
              <a:t>โดยการตอกด้วยตุ้ม หนัก </a:t>
            </a:r>
            <a:r>
              <a:rPr lang="en-US" sz="2900" dirty="0" smtClean="0">
                <a:latin typeface="AngsanaUPC" pitchFamily="18" charset="-34"/>
                <a:cs typeface="AngsanaUPC" pitchFamily="18" charset="-34"/>
              </a:rPr>
              <a:t>140 </a:t>
            </a:r>
            <a:r>
              <a:rPr lang="th-TH" sz="2900" dirty="0" smtClean="0">
                <a:latin typeface="AngsanaUPC" pitchFamily="18" charset="-34"/>
                <a:cs typeface="AngsanaUPC" pitchFamily="18" charset="-34"/>
              </a:rPr>
              <a:t>ปอนด์ ยกสูง </a:t>
            </a:r>
            <a:r>
              <a:rPr lang="en-US" sz="2900" dirty="0" smtClean="0">
                <a:latin typeface="AngsanaUPC" pitchFamily="18" charset="-34"/>
                <a:cs typeface="AngsanaUPC" pitchFamily="18" charset="-34"/>
              </a:rPr>
              <a:t>30 </a:t>
            </a:r>
            <a:r>
              <a:rPr lang="th-TH" sz="2900" dirty="0" smtClean="0">
                <a:latin typeface="AngsanaUPC" pitchFamily="18" charset="-34"/>
                <a:cs typeface="AngsanaUPC" pitchFamily="18" charset="-34"/>
              </a:rPr>
              <a:t>นิ้ว ปล่อยกระแทกแล้วนับค่าแต่ละชั้น ชั้นละ </a:t>
            </a:r>
            <a:r>
              <a:rPr lang="en-US" sz="2900" dirty="0" smtClean="0">
                <a:latin typeface="AngsanaUPC" pitchFamily="18" charset="-34"/>
                <a:cs typeface="AngsanaUPC" pitchFamily="18" charset="-34"/>
              </a:rPr>
              <a:t>6 </a:t>
            </a:r>
            <a:r>
              <a:rPr lang="th-TH" sz="2900" dirty="0" smtClean="0">
                <a:latin typeface="AngsanaUPC" pitchFamily="18" charset="-34"/>
                <a:cs typeface="AngsanaUPC" pitchFamily="18" charset="-34"/>
              </a:rPr>
              <a:t>นิ้ว </a:t>
            </a:r>
            <a:r>
              <a:rPr lang="en-US" sz="2900" dirty="0" smtClean="0">
                <a:latin typeface="AngsanaUPC" pitchFamily="18" charset="-34"/>
                <a:cs typeface="AngsanaUPC" pitchFamily="18" charset="-34"/>
              </a:rPr>
              <a:t>3 </a:t>
            </a:r>
            <a:r>
              <a:rPr lang="th-TH" sz="2900" dirty="0" smtClean="0">
                <a:latin typeface="AngsanaUPC" pitchFamily="18" charset="-34"/>
                <a:cs typeface="AngsanaUPC" pitchFamily="18" charset="-34"/>
              </a:rPr>
              <a:t>ค่า และจะนำค่าที่ </a:t>
            </a:r>
            <a:r>
              <a:rPr lang="en-US" sz="2900" dirty="0" smtClean="0">
                <a:latin typeface="AngsanaUPC" pitchFamily="18" charset="-34"/>
                <a:cs typeface="AngsanaUPC" pitchFamily="18" charset="-34"/>
              </a:rPr>
              <a:t>2 + 3 </a:t>
            </a:r>
            <a:r>
              <a:rPr lang="th-TH" sz="2900" dirty="0" smtClean="0">
                <a:latin typeface="AngsanaUPC" pitchFamily="18" charset="-34"/>
                <a:cs typeface="AngsanaUPC" pitchFamily="18" charset="-34"/>
              </a:rPr>
              <a:t>จะได้ค่า </a:t>
            </a:r>
            <a:r>
              <a:rPr lang="en-US" sz="2900" dirty="0" smtClean="0">
                <a:latin typeface="AngsanaUPC" pitchFamily="18" charset="-34"/>
                <a:cs typeface="AngsanaUPC" pitchFamily="18" charset="-34"/>
              </a:rPr>
              <a:t>Blows/ft</a:t>
            </a:r>
            <a:r>
              <a:rPr lang="th-TH" sz="2900" dirty="0" smtClean="0">
                <a:latin typeface="AngsanaUPC" pitchFamily="18" charset="-34"/>
                <a:cs typeface="AngsanaUPC" pitchFamily="18" charset="-34"/>
              </a:rPr>
              <a:t> นำกระบอกขึ้นจากหลุมเจาะ เพื่อนำตัวอย่างมาทดสอบในห้องปฏิบัติการ </a:t>
            </a:r>
          </a:p>
        </p:txBody>
      </p:sp>
      <p:sp>
        <p:nvSpPr>
          <p:cNvPr id="7" name="ชื่อเรื่อง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ngsanaUPC" pitchFamily="18" charset="-34"/>
                <a:cs typeface="AngsanaUPC" pitchFamily="18" charset="-34"/>
              </a:rPr>
              <a:t>ASTM D 1586  </a:t>
            </a:r>
            <a:r>
              <a:rPr lang="th-TH" dirty="0" smtClean="0"/>
              <a:t>กระบอกผ่า </a:t>
            </a:r>
            <a:r>
              <a:rPr lang="en-US" dirty="0" smtClean="0">
                <a:latin typeface="AngsanaUPC" pitchFamily="18" charset="-34"/>
                <a:cs typeface="AngsanaUPC" pitchFamily="18" charset="-34"/>
              </a:rPr>
              <a:t>Ø 2</a:t>
            </a:r>
            <a:r>
              <a:rPr lang="th-TH" dirty="0" smtClean="0">
                <a:latin typeface="AngsanaUPC" pitchFamily="18" charset="-34"/>
                <a:cs typeface="AngsanaUPC" pitchFamily="18" charset="-34"/>
              </a:rPr>
              <a:t> นิ้ว</a:t>
            </a:r>
            <a:r>
              <a:rPr lang="en-US" dirty="0" smtClean="0">
                <a:latin typeface="AngsanaUPC" pitchFamily="18" charset="-34"/>
                <a:cs typeface="AngsanaUPC" pitchFamily="18" charset="-34"/>
              </a:rPr>
              <a:t> </a:t>
            </a:r>
            <a:r>
              <a:rPr lang="th-TH" dirty="0" smtClean="0">
                <a:latin typeface="AngsanaUPC" pitchFamily="18" charset="-34"/>
                <a:cs typeface="AngsanaUPC" pitchFamily="18" charset="-34"/>
              </a:rPr>
              <a:t>ยาว </a:t>
            </a:r>
            <a:r>
              <a:rPr lang="en-US" dirty="0" smtClean="0">
                <a:latin typeface="AngsanaUPC" pitchFamily="18" charset="-34"/>
                <a:cs typeface="AngsanaUPC" pitchFamily="18" charset="-34"/>
              </a:rPr>
              <a:t>60.0 </a:t>
            </a:r>
            <a:r>
              <a:rPr lang="th-TH" dirty="0" smtClean="0">
                <a:latin typeface="AngsanaUPC" pitchFamily="18" charset="-34"/>
                <a:cs typeface="AngsanaUPC" pitchFamily="18" charset="-34"/>
              </a:rPr>
              <a:t>ซม.</a:t>
            </a:r>
            <a:endParaRPr lang="en-US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857364"/>
            <a:ext cx="5857916" cy="4326667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5" name="ชื่อเรื่อง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ngsanaUPC" pitchFamily="18" charset="-34"/>
                <a:cs typeface="AngsanaUPC" pitchFamily="18" charset="-34"/>
              </a:rPr>
              <a:t>ASTM D 1586  </a:t>
            </a:r>
            <a:r>
              <a:rPr lang="th-TH" dirty="0" smtClean="0"/>
              <a:t>กระบอกผ่า </a:t>
            </a:r>
            <a:r>
              <a:rPr lang="en-US" dirty="0" smtClean="0">
                <a:latin typeface="AngsanaUPC" pitchFamily="18" charset="-34"/>
                <a:cs typeface="AngsanaUPC" pitchFamily="18" charset="-34"/>
              </a:rPr>
              <a:t>Ø 2</a:t>
            </a:r>
            <a:r>
              <a:rPr lang="th-TH" dirty="0" smtClean="0">
                <a:latin typeface="AngsanaUPC" pitchFamily="18" charset="-34"/>
                <a:cs typeface="AngsanaUPC" pitchFamily="18" charset="-34"/>
              </a:rPr>
              <a:t> นิ้ว</a:t>
            </a:r>
            <a:r>
              <a:rPr lang="en-US" dirty="0" smtClean="0">
                <a:latin typeface="AngsanaUPC" pitchFamily="18" charset="-34"/>
                <a:cs typeface="AngsanaUPC" pitchFamily="18" charset="-34"/>
              </a:rPr>
              <a:t> </a:t>
            </a:r>
            <a:r>
              <a:rPr lang="th-TH" dirty="0" smtClean="0">
                <a:latin typeface="AngsanaUPC" pitchFamily="18" charset="-34"/>
                <a:cs typeface="AngsanaUPC" pitchFamily="18" charset="-34"/>
              </a:rPr>
              <a:t>ยาว </a:t>
            </a:r>
            <a:r>
              <a:rPr lang="en-US" dirty="0" smtClean="0">
                <a:latin typeface="AngsanaUPC" pitchFamily="18" charset="-34"/>
                <a:cs typeface="AngsanaUPC" pitchFamily="18" charset="-34"/>
              </a:rPr>
              <a:t>60.0 </a:t>
            </a:r>
            <a:r>
              <a:rPr lang="th-TH" dirty="0" smtClean="0">
                <a:latin typeface="AngsanaUPC" pitchFamily="18" charset="-34"/>
                <a:cs typeface="AngsanaUPC" pitchFamily="18" charset="-34"/>
              </a:rPr>
              <a:t>ซม.</a:t>
            </a:r>
            <a:endParaRPr lang="en-US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b="20408"/>
          <a:stretch>
            <a:fillRect/>
          </a:stretch>
        </p:blipFill>
        <p:spPr bwMode="auto">
          <a:xfrm>
            <a:off x="571472" y="2000240"/>
            <a:ext cx="7850621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ตัวยึดเนื้อหา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42976" y="5029154"/>
            <a:ext cx="6786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AngsanaUPC" pitchFamily="18" charset="-34"/>
                <a:cs typeface="AngsanaUPC" pitchFamily="18" charset="-34"/>
              </a:rPr>
              <a:t>รูปกระบอกเก็บตัวอย่างแบบผ่าซีกสำหรับการทำ </a:t>
            </a:r>
            <a:r>
              <a:rPr lang="en-US" sz="2000" b="1" dirty="0" smtClean="0">
                <a:latin typeface="AngsanaUPC" pitchFamily="18" charset="-34"/>
                <a:cs typeface="AngsanaUPC" pitchFamily="18" charset="-34"/>
              </a:rPr>
              <a:t>SPT </a:t>
            </a:r>
            <a:r>
              <a:rPr lang="th-TH" sz="2000" b="1" dirty="0" smtClean="0">
                <a:latin typeface="AngsanaUPC" pitchFamily="18" charset="-34"/>
                <a:cs typeface="AngsanaUPC" pitchFamily="18" charset="-34"/>
              </a:rPr>
              <a:t>(</a:t>
            </a:r>
            <a:r>
              <a:rPr lang="en-US" sz="2000" b="1" dirty="0" smtClean="0">
                <a:latin typeface="AngsanaUPC" pitchFamily="18" charset="-34"/>
                <a:cs typeface="AngsanaUPC" pitchFamily="18" charset="-34"/>
              </a:rPr>
              <a:t>ASTM D1586)</a:t>
            </a:r>
            <a:endParaRPr lang="th-TH" sz="2000" b="1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7" name="ชื่อเรื่อง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ngsanaUPC" pitchFamily="18" charset="-34"/>
                <a:cs typeface="AngsanaUPC" pitchFamily="18" charset="-34"/>
              </a:rPr>
              <a:t>ASTM D 1586  </a:t>
            </a:r>
            <a:r>
              <a:rPr lang="th-TH" dirty="0" smtClean="0"/>
              <a:t>กระบอกผ่า </a:t>
            </a:r>
            <a:r>
              <a:rPr lang="en-US" dirty="0" smtClean="0">
                <a:latin typeface="AngsanaUPC" pitchFamily="18" charset="-34"/>
                <a:cs typeface="AngsanaUPC" pitchFamily="18" charset="-34"/>
              </a:rPr>
              <a:t>Ø 2</a:t>
            </a:r>
            <a:r>
              <a:rPr lang="th-TH" dirty="0" smtClean="0">
                <a:latin typeface="AngsanaUPC" pitchFamily="18" charset="-34"/>
                <a:cs typeface="AngsanaUPC" pitchFamily="18" charset="-34"/>
              </a:rPr>
              <a:t> นิ้ว</a:t>
            </a:r>
            <a:r>
              <a:rPr lang="en-US" dirty="0" smtClean="0">
                <a:latin typeface="AngsanaUPC" pitchFamily="18" charset="-34"/>
                <a:cs typeface="AngsanaUPC" pitchFamily="18" charset="-34"/>
              </a:rPr>
              <a:t> </a:t>
            </a:r>
            <a:r>
              <a:rPr lang="th-TH" dirty="0" smtClean="0">
                <a:latin typeface="AngsanaUPC" pitchFamily="18" charset="-34"/>
                <a:cs typeface="AngsanaUPC" pitchFamily="18" charset="-34"/>
              </a:rPr>
              <a:t>ยาว </a:t>
            </a:r>
            <a:r>
              <a:rPr lang="en-US" dirty="0" smtClean="0">
                <a:latin typeface="AngsanaUPC" pitchFamily="18" charset="-34"/>
                <a:cs typeface="AngsanaUPC" pitchFamily="18" charset="-34"/>
              </a:rPr>
              <a:t>60.0 </a:t>
            </a:r>
            <a:r>
              <a:rPr lang="th-TH" dirty="0" smtClean="0">
                <a:latin typeface="AngsanaUPC" pitchFamily="18" charset="-34"/>
                <a:cs typeface="AngsanaUPC" pitchFamily="18" charset="-34"/>
              </a:rPr>
              <a:t>ซม.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h-TH" dirty="0" smtClean="0">
                <a:latin typeface="Superspace Bold" pitchFamily="2" charset="0"/>
                <a:ea typeface="Superspace Bold" pitchFamily="2" charset="0"/>
                <a:cs typeface="Superspace Bold" pitchFamily="2" charset="0"/>
              </a:rPr>
              <a:t>การหาขนาดคละของเม็ดดินส่วนหยาบ</a:t>
            </a:r>
            <a:endParaRPr lang="en-US" dirty="0" smtClean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Company Logo</a:t>
            </a:r>
            <a:endParaRPr lang="en-US" dirty="0"/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371600"/>
            <a:ext cx="236220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1698625"/>
            <a:ext cx="2362200" cy="356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5600" y="1304925"/>
            <a:ext cx="321945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ตัวแทนเนื้อหา 9"/>
          <p:cNvPicPr>
            <a:picLocks noGrp="1" noChangeAspect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5505450" y="5986463"/>
            <a:ext cx="3638550" cy="849312"/>
          </a:xfr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285860"/>
            <a:ext cx="7043759" cy="4628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วงเล็บปีกกาซ้าย 6"/>
          <p:cNvSpPr/>
          <p:nvPr/>
        </p:nvSpPr>
        <p:spPr>
          <a:xfrm>
            <a:off x="3571868" y="3429000"/>
            <a:ext cx="500066" cy="1500198"/>
          </a:xfrm>
          <a:prstGeom prst="leftBrace">
            <a:avLst>
              <a:gd name="adj1" fmla="val 8333"/>
              <a:gd name="adj2" fmla="val 51452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14612" y="3929066"/>
            <a:ext cx="78581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ngsanaUPC" pitchFamily="18" charset="-34"/>
                <a:cs typeface="AngsanaUPC" pitchFamily="18" charset="-34"/>
              </a:rPr>
              <a:t>30 </a:t>
            </a:r>
            <a:r>
              <a:rPr lang="th-TH" sz="2800" b="1" dirty="0" smtClean="0">
                <a:latin typeface="AngsanaUPC" pitchFamily="18" charset="-34"/>
                <a:cs typeface="AngsanaUPC" pitchFamily="18" charset="-34"/>
              </a:rPr>
              <a:t>นิ้ว</a:t>
            </a:r>
            <a:endParaRPr lang="en-US" sz="2800" b="1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29190" y="2714620"/>
            <a:ext cx="242889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800" b="1" dirty="0" smtClean="0">
                <a:latin typeface="AngsanaUPC" pitchFamily="18" charset="-34"/>
                <a:cs typeface="AngsanaUPC" pitchFamily="18" charset="-34"/>
              </a:rPr>
              <a:t>น้ำหนักตุ้ม </a:t>
            </a:r>
            <a:r>
              <a:rPr lang="en-US" sz="2800" b="1" dirty="0" smtClean="0">
                <a:latin typeface="AngsanaUPC" pitchFamily="18" charset="-34"/>
                <a:cs typeface="AngsanaUPC" pitchFamily="18" charset="-34"/>
              </a:rPr>
              <a:t>140 </a:t>
            </a:r>
            <a:r>
              <a:rPr lang="th-TH" sz="2800" b="1" dirty="0" smtClean="0">
                <a:latin typeface="AngsanaUPC" pitchFamily="18" charset="-34"/>
                <a:cs typeface="AngsanaUPC" pitchFamily="18" charset="-34"/>
              </a:rPr>
              <a:t>ปอนด์</a:t>
            </a:r>
            <a:endParaRPr lang="en-US" sz="2800" b="1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12" name="ชื่อเรื่อง 1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609600"/>
          </a:xfrm>
        </p:spPr>
        <p:txBody>
          <a:bodyPr/>
          <a:lstStyle/>
          <a:p>
            <a:r>
              <a:rPr lang="th-TH" sz="3600" dirty="0" smtClean="0"/>
              <a:t>การทดสอบ </a:t>
            </a:r>
            <a:r>
              <a:rPr lang="en-US" sz="2800" dirty="0" smtClean="0"/>
              <a:t>Standard Penetration Test</a:t>
            </a:r>
            <a:endParaRPr lang="en-US" sz="2800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562100" y="1760538"/>
            <a:ext cx="60198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14282" y="5357826"/>
            <a:ext cx="4357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h-TH" dirty="0"/>
          </a:p>
        </p:txBody>
      </p:sp>
      <p:sp>
        <p:nvSpPr>
          <p:cNvPr id="6" name="TextBox 5"/>
          <p:cNvSpPr txBox="1"/>
          <p:nvPr/>
        </p:nvSpPr>
        <p:spPr>
          <a:xfrm>
            <a:off x="2500298" y="5929330"/>
            <a:ext cx="3571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AngsanaUPC" pitchFamily="18" charset="-34"/>
                <a:cs typeface="AngsanaUPC" pitchFamily="18" charset="-34"/>
              </a:rPr>
              <a:t>รูปการทดสอบฝังจมมาตรฐาน (</a:t>
            </a:r>
            <a:r>
              <a:rPr lang="en-US" sz="2000" b="1" dirty="0" smtClean="0">
                <a:latin typeface="AngsanaUPC" pitchFamily="18" charset="-34"/>
                <a:cs typeface="AngsanaUPC" pitchFamily="18" charset="-34"/>
              </a:rPr>
              <a:t>SPT)</a:t>
            </a:r>
            <a:endParaRPr lang="th-TH" sz="2000" b="1" dirty="0"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7" name="ชื่อเรื่อง 6"/>
          <p:cNvSpPr>
            <a:spLocks noGrp="1"/>
          </p:cNvSpPr>
          <p:nvPr>
            <p:ph type="title"/>
          </p:nvPr>
        </p:nvSpPr>
        <p:spPr>
          <a:xfrm>
            <a:off x="838200" y="547688"/>
            <a:ext cx="8001000" cy="563562"/>
          </a:xfrm>
        </p:spPr>
        <p:txBody>
          <a:bodyPr/>
          <a:lstStyle/>
          <a:p>
            <a:r>
              <a:rPr lang="th-TH" sz="4000" dirty="0" smtClean="0"/>
              <a:t>การทดสอบ </a:t>
            </a:r>
            <a:r>
              <a:rPr lang="en-US" dirty="0" smtClean="0"/>
              <a:t>Standard Penetration Test</a:t>
            </a:r>
            <a:endParaRPr lang="en-US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 bwMode="auto">
          <a:xfrm>
            <a:off x="990600" y="1447800"/>
            <a:ext cx="7268239" cy="430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ชื่อเรื่อง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>
                <a:latin typeface="AngsanaUPC" pitchFamily="18" charset="-34"/>
                <a:cs typeface="AngsanaUPC" pitchFamily="18" charset="-34"/>
              </a:rPr>
              <a:t>การตรวจนับค่า </a:t>
            </a:r>
            <a:r>
              <a:rPr lang="en-US" dirty="0" smtClean="0">
                <a:latin typeface="AngsanaUPC" pitchFamily="18" charset="-34"/>
                <a:cs typeface="AngsanaUPC" pitchFamily="18" charset="-34"/>
              </a:rPr>
              <a:t>SPT (Standard Penetration Test)</a:t>
            </a:r>
            <a:endParaRPr lang="en-US" dirty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xmlns:mc="http://schemas.openxmlformats.org/markup-compatibility/2006" xmlns:a14="http://schemas.microsoft.com/office/drawing/2010/main" val="D9C3A5" mc:Ignorable="">
                <a:tint val="50000"/>
                <a:satMod val="180000"/>
              </a:srgbClr>
            </a:duotone>
          </a:blip>
          <a:stretch>
            <a:fillRect/>
          </a:stretch>
        </p:blipFill>
        <p:spPr bwMode="auto">
          <a:xfrm>
            <a:off x="1714480" y="1928802"/>
            <a:ext cx="2066925" cy="42767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3571868" y="3643314"/>
            <a:ext cx="928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= </a:t>
            </a:r>
            <a:r>
              <a:rPr lang="th-TH" dirty="0" smtClean="0"/>
              <a:t> </a:t>
            </a:r>
            <a:r>
              <a:rPr lang="en-US" dirty="0" smtClean="0"/>
              <a:t>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71868" y="3929066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= 10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71868" y="4286256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= 15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29124" y="2143116"/>
            <a:ext cx="4410076" cy="1508105"/>
          </a:xfrm>
          <a:prstGeom prst="rect">
            <a:avLst/>
          </a:prstGeom>
          <a:solidFill>
            <a:srgbClr xmlns:mc="http://schemas.openxmlformats.org/markup-compatibility/2006" xmlns:a14="http://schemas.microsoft.com/office/drawing/2010/main" val="FFFF00" mc:Ignorable="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N</a:t>
            </a:r>
            <a:r>
              <a:rPr lang="en-US" dirty="0" smtClean="0"/>
              <a:t> </a:t>
            </a:r>
            <a:r>
              <a:rPr lang="en-US" sz="2800" dirty="0" smtClean="0"/>
              <a:t>value  =   N</a:t>
            </a:r>
            <a:r>
              <a:rPr lang="en-US" sz="2000" dirty="0" smtClean="0"/>
              <a:t>2</a:t>
            </a:r>
            <a:r>
              <a:rPr lang="en-US" sz="2800" dirty="0" smtClean="0"/>
              <a:t>+N</a:t>
            </a:r>
            <a:r>
              <a:rPr lang="en-US" sz="2000" dirty="0" smtClean="0"/>
              <a:t>3</a:t>
            </a:r>
          </a:p>
          <a:p>
            <a:r>
              <a:rPr lang="en-US" sz="2800" dirty="0" smtClean="0"/>
              <a:t>               =   10+15</a:t>
            </a:r>
          </a:p>
          <a:p>
            <a:r>
              <a:rPr lang="en-US" sz="2800" dirty="0" smtClean="0"/>
              <a:t>               =    25  Blows</a:t>
            </a:r>
            <a:r>
              <a:rPr lang="th-TH" sz="2800" dirty="0" smtClean="0"/>
              <a:t>/</a:t>
            </a:r>
            <a:r>
              <a:rPr lang="en-US" sz="2800" dirty="0" smtClean="0"/>
              <a:t>ft.</a:t>
            </a:r>
            <a:endParaRPr lang="en-US" sz="2800" dirty="0"/>
          </a:p>
        </p:txBody>
      </p:sp>
      <p:sp>
        <p:nvSpPr>
          <p:cNvPr id="9" name="ชื่อเรื่อง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>
                <a:latin typeface="AngsanaUPC" pitchFamily="18" charset="-34"/>
                <a:cs typeface="AngsanaUPC" pitchFamily="18" charset="-34"/>
              </a:rPr>
              <a:t>การทดสอบ </a:t>
            </a:r>
            <a:r>
              <a:rPr lang="en-US" dirty="0" smtClean="0">
                <a:latin typeface="AngsanaUPC" pitchFamily="18" charset="-34"/>
                <a:cs typeface="AngsanaUPC" pitchFamily="18" charset="-34"/>
              </a:rPr>
              <a:t>SPT (Standard Penetration Test)</a:t>
            </a:r>
            <a:endParaRPr lang="en-US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xmlns:mc="http://schemas.openxmlformats.org/markup-compatibility/2006" xmlns:a14="http://schemas.microsoft.com/office/drawing/2010/main" val="D9C3A5" mc:Ignorable="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609600" y="1295400"/>
            <a:ext cx="8295563" cy="5074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ชื่อเรื่อง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kern="1200" dirty="0" smtClean="0">
                <a:latin typeface="AngsanaUPC" pitchFamily="18" charset="-34"/>
                <a:cs typeface="AngsanaUPC" pitchFamily="18" charset="-34"/>
              </a:rPr>
              <a:t>Relative Density </a:t>
            </a:r>
            <a:r>
              <a:rPr lang="th-TH" kern="1200" dirty="0" smtClean="0">
                <a:latin typeface="AngsanaUPC" pitchFamily="18" charset="-34"/>
                <a:cs typeface="AngsanaUPC" pitchFamily="18" charset="-34"/>
              </a:rPr>
              <a:t>ของดินทราย และ </a:t>
            </a:r>
            <a:r>
              <a:rPr lang="en-US" kern="1200" dirty="0" smtClean="0">
                <a:latin typeface="AngsanaUPC" pitchFamily="18" charset="-34"/>
                <a:cs typeface="AngsanaUPC" pitchFamily="18" charset="-34"/>
              </a:rPr>
              <a:t>Consistency </a:t>
            </a:r>
            <a:r>
              <a:rPr lang="th-TH" kern="1200" dirty="0" smtClean="0">
                <a:latin typeface="AngsanaUPC" pitchFamily="18" charset="-34"/>
                <a:cs typeface="AngsanaUPC" pitchFamily="18" charset="-34"/>
              </a:rPr>
              <a:t>ของดินเหนียว</a:t>
            </a:r>
            <a:endParaRPr lang="en-US" dirty="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th-TH" sz="4000" smtClean="0">
                <a:latin typeface="TH Chakra Petch" pitchFamily="2" charset="-34"/>
                <a:cs typeface="TH Chakra Petch" pitchFamily="2" charset="-34"/>
              </a:rPr>
              <a:t>การหยั่งชั้นดิน </a:t>
            </a:r>
            <a:r>
              <a:rPr lang="en-US" sz="4000" smtClean="0">
                <a:latin typeface="TH Chakra Petch" pitchFamily="2" charset="-34"/>
                <a:cs typeface="TH Chakra Petch" pitchFamily="2" charset="-34"/>
              </a:rPr>
              <a:t>(Sounding</a:t>
            </a:r>
            <a:r>
              <a:rPr lang="en-US" smtClean="0">
                <a:latin typeface="TH Chakra Petch" pitchFamily="2" charset="-34"/>
                <a:cs typeface="TH Chakra Petch" pitchFamily="2" charset="-34"/>
              </a:rPr>
              <a:t>)</a:t>
            </a:r>
            <a:endParaRPr lang="th-TH" smtClean="0">
              <a:latin typeface="TH Chakra Petch" pitchFamily="2" charset="-34"/>
              <a:cs typeface="TH Chakra Petch" pitchFamily="2" charset="-34"/>
            </a:endParaRPr>
          </a:p>
        </p:txBody>
      </p:sp>
      <p:sp>
        <p:nvSpPr>
          <p:cNvPr id="43011" name="ตัวยึดเนื้อหา 2"/>
          <p:cNvSpPr>
            <a:spLocks noGrp="1"/>
          </p:cNvSpPr>
          <p:nvPr>
            <p:ph idx="1"/>
          </p:nvPr>
        </p:nvSpPr>
        <p:spPr>
          <a:xfrm>
            <a:off x="533400" y="1371600"/>
            <a:ext cx="8229600" cy="50927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th-TH" dirty="0" smtClean="0">
                <a:latin typeface="TH Chakra Petch" pitchFamily="2" charset="-34"/>
                <a:cs typeface="TH Chakra Petch" pitchFamily="2" charset="-34"/>
              </a:rPr>
              <a:t>เป็นการกด หรือตอกหัวโลหะผ่านก้านต่อ แล้ววัดแรงต้านทานของชั้นดิน ได้แก่ </a:t>
            </a:r>
            <a:endParaRPr lang="en-US" dirty="0" smtClean="0">
              <a:latin typeface="TH Chakra Petch" pitchFamily="2" charset="-34"/>
              <a:cs typeface="TH Chakra Petch" pitchFamily="2" charset="-34"/>
            </a:endParaRPr>
          </a:p>
          <a:p>
            <a:pPr lvl="1"/>
            <a:r>
              <a:rPr lang="en-US" dirty="0" smtClean="0">
                <a:latin typeface="TH Chakra Petch" pitchFamily="2" charset="-34"/>
                <a:cs typeface="TH Chakra Petch" pitchFamily="2" charset="-34"/>
              </a:rPr>
              <a:t>Standard Penetration Test</a:t>
            </a:r>
          </a:p>
          <a:p>
            <a:pPr lvl="1"/>
            <a:r>
              <a:rPr lang="en-US" dirty="0" smtClean="0">
                <a:latin typeface="TH Chakra Petch" pitchFamily="2" charset="-34"/>
                <a:cs typeface="TH Chakra Petch" pitchFamily="2" charset="-34"/>
              </a:rPr>
              <a:t>Field Vane Shear</a:t>
            </a:r>
          </a:p>
          <a:p>
            <a:pPr lvl="1"/>
            <a:r>
              <a:rPr lang="en-US" dirty="0" err="1" smtClean="0">
                <a:latin typeface="TH Chakra Petch" pitchFamily="2" charset="-34"/>
                <a:cs typeface="TH Chakra Petch" pitchFamily="2" charset="-34"/>
              </a:rPr>
              <a:t>Kunzelstab</a:t>
            </a:r>
            <a:r>
              <a:rPr lang="en-US" dirty="0" smtClean="0">
                <a:latin typeface="TH Chakra Petch" pitchFamily="2" charset="-34"/>
                <a:cs typeface="TH Chakra Petch" pitchFamily="2" charset="-34"/>
              </a:rPr>
              <a:t> Sounding</a:t>
            </a:r>
            <a:endParaRPr lang="th-TH" dirty="0" smtClean="0">
              <a:latin typeface="TH Chakra Petch" pitchFamily="2" charset="-34"/>
              <a:cs typeface="TH Chakra Petch" pitchFamily="2" charset="-34"/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pic>
        <p:nvPicPr>
          <p:cNvPr id="43013" name="รูปภาพ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8400" y="6061075"/>
            <a:ext cx="28956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 algn="r"/>
            <a:r>
              <a:rPr lang="th-TH" smtClean="0">
                <a:latin typeface="TH Chakra Petch" pitchFamily="2" charset="-34"/>
                <a:cs typeface="TH Chakra Petch" pitchFamily="2" charset="-34"/>
              </a:rPr>
              <a:t/>
            </a:r>
            <a:br>
              <a:rPr lang="th-TH" smtClean="0">
                <a:latin typeface="TH Chakra Petch" pitchFamily="2" charset="-34"/>
                <a:cs typeface="TH Chakra Petch" pitchFamily="2" charset="-34"/>
              </a:rPr>
            </a:br>
            <a:r>
              <a:rPr lang="en-US" smtClean="0">
                <a:latin typeface="TH Chakra Petch" pitchFamily="2" charset="-34"/>
                <a:cs typeface="TH Chakra Petch" pitchFamily="2" charset="-34"/>
              </a:rPr>
              <a:t>Standard Penetration Test</a:t>
            </a:r>
            <a:br>
              <a:rPr lang="en-US" smtClean="0">
                <a:latin typeface="TH Chakra Petch" pitchFamily="2" charset="-34"/>
                <a:cs typeface="TH Chakra Petch" pitchFamily="2" charset="-34"/>
              </a:rPr>
            </a:br>
            <a:endParaRPr lang="en-US" smtClean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pic>
        <p:nvPicPr>
          <p:cNvPr id="4403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8600" y="1524000"/>
            <a:ext cx="6076950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ตัวแทนเนื้อหา 7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553200" y="6242050"/>
            <a:ext cx="2590800" cy="604838"/>
          </a:xfr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 algn="r"/>
            <a:r>
              <a:rPr lang="th-TH" smtClean="0">
                <a:latin typeface="TH Chakra Petch" pitchFamily="2" charset="-34"/>
                <a:cs typeface="TH Chakra Petch" pitchFamily="2" charset="-34"/>
              </a:rPr>
              <a:t/>
            </a:r>
            <a:br>
              <a:rPr lang="th-TH" smtClean="0">
                <a:latin typeface="TH Chakra Petch" pitchFamily="2" charset="-34"/>
                <a:cs typeface="TH Chakra Petch" pitchFamily="2" charset="-34"/>
              </a:rPr>
            </a:br>
            <a:r>
              <a:rPr lang="en-US" smtClean="0">
                <a:latin typeface="TH Chakra Petch" pitchFamily="2" charset="-34"/>
                <a:cs typeface="TH Chakra Petch" pitchFamily="2" charset="-34"/>
              </a:rPr>
              <a:t>Field Vane Shear</a:t>
            </a:r>
            <a:br>
              <a:rPr lang="en-US" smtClean="0">
                <a:latin typeface="TH Chakra Petch" pitchFamily="2" charset="-34"/>
                <a:cs typeface="TH Chakra Petch" pitchFamily="2" charset="-34"/>
              </a:rPr>
            </a:br>
            <a:endParaRPr lang="en-US" smtClean="0"/>
          </a:p>
        </p:txBody>
      </p:sp>
      <p:sp>
        <p:nvSpPr>
          <p:cNvPr id="45059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pic>
        <p:nvPicPr>
          <p:cNvPr id="450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295400"/>
            <a:ext cx="5105400" cy="291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21088" y="4267200"/>
            <a:ext cx="5492750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 algn="r"/>
            <a:r>
              <a:rPr lang="en-US" smtClean="0">
                <a:latin typeface="TH Chakra Petch" pitchFamily="2" charset="-34"/>
                <a:cs typeface="TH Chakra Petch" pitchFamily="2" charset="-34"/>
              </a:rPr>
              <a:t>Kunzelstab Sounding</a:t>
            </a:r>
            <a:endParaRPr lang="en-US" smtClean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pic>
        <p:nvPicPr>
          <p:cNvPr id="46084" name="ตัวแทนเนื้อหา 7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91200" y="6067425"/>
            <a:ext cx="3352800" cy="781050"/>
          </a:xfrm>
          <a:noFill/>
        </p:spPr>
      </p:pic>
      <p:pic>
        <p:nvPicPr>
          <p:cNvPr id="4608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300163"/>
            <a:ext cx="43434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th-TH" smtClean="0">
                <a:latin typeface="TH Chakra Petch" pitchFamily="2" charset="-34"/>
                <a:cs typeface="TH Chakra Petch" pitchFamily="2" charset="-34"/>
              </a:rPr>
              <a:t>การสำรวจชั้นดิน</a:t>
            </a:r>
            <a:endParaRPr lang="en-US" smtClean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th-TH" sz="3600" dirty="0" smtClean="0">
                <a:latin typeface="AngsanaUPC" pitchFamily="18" charset="-34"/>
                <a:ea typeface="Superspace Bold" pitchFamily="2" charset="0"/>
                <a:cs typeface="AngsanaUPC" pitchFamily="18" charset="-34"/>
              </a:rPr>
              <a:t>ในการเก็บตัวอย่างดินเปลี่ยนสภาพด้วย </a:t>
            </a:r>
            <a:r>
              <a:rPr lang="en-US" sz="3600" dirty="0" smtClean="0">
                <a:latin typeface="AngsanaUPC" pitchFamily="18" charset="-34"/>
                <a:ea typeface="Superspace Bold" pitchFamily="2" charset="0"/>
                <a:cs typeface="AngsanaUPC" pitchFamily="18" charset="-34"/>
              </a:rPr>
              <a:t>Split Barrel Sampler</a:t>
            </a:r>
          </a:p>
          <a:p>
            <a:pPr>
              <a:buNone/>
            </a:pPr>
            <a:r>
              <a:rPr lang="en-US" sz="3600" dirty="0" smtClean="0">
                <a:latin typeface="AngsanaUPC" pitchFamily="18" charset="-34"/>
                <a:ea typeface="Superspace Bold" pitchFamily="2" charset="0"/>
                <a:cs typeface="AngsanaUPC" pitchFamily="18" charset="-34"/>
              </a:rPr>
              <a:t>	</a:t>
            </a:r>
            <a:r>
              <a:rPr lang="th-TH" sz="3600" dirty="0" smtClean="0">
                <a:latin typeface="AngsanaUPC" pitchFamily="18" charset="-34"/>
                <a:ea typeface="Superspace Bold" pitchFamily="2" charset="0"/>
                <a:cs typeface="AngsanaUPC" pitchFamily="18" charset="-34"/>
              </a:rPr>
              <a:t>สามารถนำค่า </a:t>
            </a:r>
            <a:r>
              <a:rPr lang="en-US" sz="36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latin typeface="AngsanaUPC" pitchFamily="18" charset="-34"/>
                <a:ea typeface="Superspace Bold" pitchFamily="2" charset="0"/>
                <a:cs typeface="AngsanaUPC" pitchFamily="18" charset="-34"/>
              </a:rPr>
              <a:t>Blow count</a:t>
            </a:r>
            <a:r>
              <a:rPr lang="en-US" sz="3600" dirty="0" smtClean="0">
                <a:latin typeface="AngsanaUPC" pitchFamily="18" charset="-34"/>
                <a:ea typeface="Superspace Bold" pitchFamily="2" charset="0"/>
                <a:cs typeface="AngsanaUPC" pitchFamily="18" charset="-34"/>
              </a:rPr>
              <a:t> </a:t>
            </a:r>
            <a:r>
              <a:rPr lang="en-US" sz="36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latin typeface="AngsanaUPC" pitchFamily="18" charset="-34"/>
                <a:ea typeface="Superspace Bold" pitchFamily="2" charset="0"/>
                <a:cs typeface="AngsanaUPC" pitchFamily="18" charset="-34"/>
              </a:rPr>
              <a:t>(N Values) </a:t>
            </a:r>
            <a:r>
              <a:rPr lang="th-TH" sz="3600" dirty="0" smtClean="0">
                <a:latin typeface="AngsanaUPC" pitchFamily="18" charset="-34"/>
                <a:ea typeface="Superspace Bold" pitchFamily="2" charset="0"/>
                <a:cs typeface="AngsanaUPC" pitchFamily="18" charset="-34"/>
              </a:rPr>
              <a:t>มาจำแนกสถานภาพของ</a:t>
            </a:r>
          </a:p>
          <a:p>
            <a:pPr>
              <a:buNone/>
            </a:pPr>
            <a:r>
              <a:rPr lang="th-TH" sz="3600" dirty="0" smtClean="0">
                <a:latin typeface="AngsanaUPC" pitchFamily="18" charset="-34"/>
                <a:ea typeface="Superspace Bold" pitchFamily="2" charset="0"/>
                <a:cs typeface="AngsanaUPC" pitchFamily="18" charset="-34"/>
              </a:rPr>
              <a:t>	ดินเบื้องต้นได้ เรียกว่า </a:t>
            </a:r>
            <a:r>
              <a:rPr lang="en-US" sz="3600" dirty="0" smtClean="0">
                <a:solidFill>
                  <a:srgbClr xmlns:mc="http://schemas.openxmlformats.org/markup-compatibility/2006" xmlns:a14="http://schemas.microsoft.com/office/drawing/2010/main" val="FF0000" mc:Ignorable=""/>
                </a:solidFill>
                <a:latin typeface="AngsanaUPC" pitchFamily="18" charset="-34"/>
                <a:ea typeface="Superspace Bold" pitchFamily="2" charset="0"/>
                <a:cs typeface="AngsanaUPC" pitchFamily="18" charset="-34"/>
              </a:rPr>
              <a:t>Standard Penetration Test</a:t>
            </a: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Logo</a:t>
            </a:r>
            <a:endParaRPr lang="en-US"/>
          </a:p>
        </p:txBody>
      </p:sp>
      <p:pic>
        <p:nvPicPr>
          <p:cNvPr id="47109" name="ตัวแทนเนื้อหา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6067425"/>
            <a:ext cx="335280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45TGp_genaral_light_v2">
  <a:themeElements>
    <a:clrScheme name="sample 3">
      <a:dk1>
        <a:srgbClr xmlns:mc="http://schemas.openxmlformats.org/markup-compatibility/2006" xmlns:a14="http://schemas.microsoft.com/office/drawing/2010/main" val="003366" mc:Ignorable=""/>
      </a:dk1>
      <a:lt1>
        <a:srgbClr xmlns:mc="http://schemas.openxmlformats.org/markup-compatibility/2006" xmlns:a14="http://schemas.microsoft.com/office/drawing/2010/main" val="FFFFFF" mc:Ignorable=""/>
      </a:lt1>
      <a:dk2>
        <a:srgbClr xmlns:mc="http://schemas.openxmlformats.org/markup-compatibility/2006" xmlns:a14="http://schemas.microsoft.com/office/drawing/2010/main" val="99190B" mc:Ignorable=""/>
      </a:dk2>
      <a:lt2>
        <a:srgbClr xmlns:mc="http://schemas.openxmlformats.org/markup-compatibility/2006" xmlns:a14="http://schemas.microsoft.com/office/drawing/2010/main" val="DDDDDD" mc:Ignorable=""/>
      </a:lt2>
      <a:accent1>
        <a:srgbClr xmlns:mc="http://schemas.openxmlformats.org/markup-compatibility/2006" xmlns:a14="http://schemas.microsoft.com/office/drawing/2010/main" val="1F63AD" mc:Ignorable=""/>
      </a:accent1>
      <a:accent2>
        <a:srgbClr xmlns:mc="http://schemas.openxmlformats.org/markup-compatibility/2006" xmlns:a14="http://schemas.microsoft.com/office/drawing/2010/main" val="D28302" mc:Ignorable=""/>
      </a:accent2>
      <a:accent3>
        <a:srgbClr xmlns:mc="http://schemas.openxmlformats.org/markup-compatibility/2006" xmlns:a14="http://schemas.microsoft.com/office/drawing/2010/main" val="FFFFFF" mc:Ignorable=""/>
      </a:accent3>
      <a:accent4>
        <a:srgbClr xmlns:mc="http://schemas.openxmlformats.org/markup-compatibility/2006" xmlns:a14="http://schemas.microsoft.com/office/drawing/2010/main" val="002A56" mc:Ignorable=""/>
      </a:accent4>
      <a:accent5>
        <a:srgbClr xmlns:mc="http://schemas.openxmlformats.org/markup-compatibility/2006" xmlns:a14="http://schemas.microsoft.com/office/drawing/2010/main" val="ABB7D3" mc:Ignorable=""/>
      </a:accent5>
      <a:accent6>
        <a:srgbClr xmlns:mc="http://schemas.openxmlformats.org/markup-compatibility/2006" xmlns:a14="http://schemas.microsoft.com/office/drawing/2010/main" val="BE7602" mc:Ignorable=""/>
      </a:accent6>
      <a:hlink>
        <a:srgbClr xmlns:mc="http://schemas.openxmlformats.org/markup-compatibility/2006" xmlns:a14="http://schemas.microsoft.com/office/drawing/2010/main" val="3CA051" mc:Ignorable=""/>
      </a:hlink>
      <a:folHlink>
        <a:srgbClr xmlns:mc="http://schemas.openxmlformats.org/markup-compatibility/2006" xmlns:a14="http://schemas.microsoft.com/office/drawing/2010/main" val="97ADB5" mc:Ignorable=""/>
      </a:folHlink>
    </a:clrScheme>
    <a:fontScheme name="samp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xmlns:mc="http://schemas.openxmlformats.org/markup-compatibility/2006" xmlns:a14="http://schemas.microsoft.com/office/drawing/2010/main" val="000000" mc:Ignorable="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mple 1">
        <a:dk1>
          <a:srgbClr xmlns:mc="http://schemas.openxmlformats.org/markup-compatibility/2006" xmlns:a14="http://schemas.microsoft.com/office/drawing/2010/main" val="000066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40297B" mc:Ignorable=""/>
        </a:dk2>
        <a:lt2>
          <a:srgbClr xmlns:mc="http://schemas.openxmlformats.org/markup-compatibility/2006" xmlns:a14="http://schemas.microsoft.com/office/drawing/2010/main" val="DDDDDD" mc:Ignorable=""/>
        </a:lt2>
        <a:accent1>
          <a:srgbClr xmlns:mc="http://schemas.openxmlformats.org/markup-compatibility/2006" xmlns:a14="http://schemas.microsoft.com/office/drawing/2010/main" val="35978E" mc:Ignorable=""/>
        </a:accent1>
        <a:accent2>
          <a:srgbClr xmlns:mc="http://schemas.openxmlformats.org/markup-compatibility/2006" xmlns:a14="http://schemas.microsoft.com/office/drawing/2010/main" val="1E86E4" mc:Ignorable=""/>
        </a:accent2>
        <a:accent3>
          <a:srgbClr xmlns:mc="http://schemas.openxmlformats.org/markup-compatibility/2006" xmlns:a14="http://schemas.microsoft.com/office/drawing/2010/main" val="FFFFFF" mc:Ignorable=""/>
        </a:accent3>
        <a:accent4>
          <a:srgbClr xmlns:mc="http://schemas.openxmlformats.org/markup-compatibility/2006" xmlns:a14="http://schemas.microsoft.com/office/drawing/2010/main" val="000056" mc:Ignorable=""/>
        </a:accent4>
        <a:accent5>
          <a:srgbClr xmlns:mc="http://schemas.openxmlformats.org/markup-compatibility/2006" xmlns:a14="http://schemas.microsoft.com/office/drawing/2010/main" val="AEC9C6" mc:Ignorable=""/>
        </a:accent5>
        <a:accent6>
          <a:srgbClr xmlns:mc="http://schemas.openxmlformats.org/markup-compatibility/2006" xmlns:a14="http://schemas.microsoft.com/office/drawing/2010/main" val="1A79CF" mc:Ignorable=""/>
        </a:accent6>
        <a:hlink>
          <a:srgbClr xmlns:mc="http://schemas.openxmlformats.org/markup-compatibility/2006" xmlns:a14="http://schemas.microsoft.com/office/drawing/2010/main" val="9CAA32" mc:Ignorable=""/>
        </a:hlink>
        <a:folHlink>
          <a:srgbClr xmlns:mc="http://schemas.openxmlformats.org/markup-compatibility/2006" xmlns:a14="http://schemas.microsoft.com/office/drawing/2010/main" val="ACB3D0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xmlns:mc="http://schemas.openxmlformats.org/markup-compatibility/2006" xmlns:a14="http://schemas.microsoft.com/office/drawing/2010/main" val="000066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0F5ABD" mc:Ignorable=""/>
        </a:dk2>
        <a:lt2>
          <a:srgbClr xmlns:mc="http://schemas.openxmlformats.org/markup-compatibility/2006" xmlns:a14="http://schemas.microsoft.com/office/drawing/2010/main" val="DDDDDD" mc:Ignorable=""/>
        </a:lt2>
        <a:accent1>
          <a:srgbClr xmlns:mc="http://schemas.openxmlformats.org/markup-compatibility/2006" xmlns:a14="http://schemas.microsoft.com/office/drawing/2010/main" val="7061C9" mc:Ignorable=""/>
        </a:accent1>
        <a:accent2>
          <a:srgbClr xmlns:mc="http://schemas.openxmlformats.org/markup-compatibility/2006" xmlns:a14="http://schemas.microsoft.com/office/drawing/2010/main" val="53BB9B" mc:Ignorable=""/>
        </a:accent2>
        <a:accent3>
          <a:srgbClr xmlns:mc="http://schemas.openxmlformats.org/markup-compatibility/2006" xmlns:a14="http://schemas.microsoft.com/office/drawing/2010/main" val="FFFFFF" mc:Ignorable=""/>
        </a:accent3>
        <a:accent4>
          <a:srgbClr xmlns:mc="http://schemas.openxmlformats.org/markup-compatibility/2006" xmlns:a14="http://schemas.microsoft.com/office/drawing/2010/main" val="000056" mc:Ignorable=""/>
        </a:accent4>
        <a:accent5>
          <a:srgbClr xmlns:mc="http://schemas.openxmlformats.org/markup-compatibility/2006" xmlns:a14="http://schemas.microsoft.com/office/drawing/2010/main" val="BBB7E1" mc:Ignorable=""/>
        </a:accent5>
        <a:accent6>
          <a:srgbClr xmlns:mc="http://schemas.openxmlformats.org/markup-compatibility/2006" xmlns:a14="http://schemas.microsoft.com/office/drawing/2010/main" val="4AA98C" mc:Ignorable=""/>
        </a:accent6>
        <a:hlink>
          <a:srgbClr xmlns:mc="http://schemas.openxmlformats.org/markup-compatibility/2006" xmlns:a14="http://schemas.microsoft.com/office/drawing/2010/main" val="57B2D7" mc:Ignorable=""/>
        </a:hlink>
        <a:folHlink>
          <a:srgbClr xmlns:mc="http://schemas.openxmlformats.org/markup-compatibility/2006" xmlns:a14="http://schemas.microsoft.com/office/drawing/2010/main" val="BCC8AC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xmlns:mc="http://schemas.openxmlformats.org/markup-compatibility/2006" xmlns:a14="http://schemas.microsoft.com/office/drawing/2010/main" val="003366" mc:Ignorable=""/>
        </a:dk1>
        <a:lt1>
          <a:srgbClr xmlns:mc="http://schemas.openxmlformats.org/markup-compatibility/2006" xmlns:a14="http://schemas.microsoft.com/office/drawing/2010/main" val="FFFFFF" mc:Ignorable=""/>
        </a:lt1>
        <a:dk2>
          <a:srgbClr xmlns:mc="http://schemas.openxmlformats.org/markup-compatibility/2006" xmlns:a14="http://schemas.microsoft.com/office/drawing/2010/main" val="99190B" mc:Ignorable=""/>
        </a:dk2>
        <a:lt2>
          <a:srgbClr xmlns:mc="http://schemas.openxmlformats.org/markup-compatibility/2006" xmlns:a14="http://schemas.microsoft.com/office/drawing/2010/main" val="DDDDDD" mc:Ignorable=""/>
        </a:lt2>
        <a:accent1>
          <a:srgbClr xmlns:mc="http://schemas.openxmlformats.org/markup-compatibility/2006" xmlns:a14="http://schemas.microsoft.com/office/drawing/2010/main" val="1F63AD" mc:Ignorable=""/>
        </a:accent1>
        <a:accent2>
          <a:srgbClr xmlns:mc="http://schemas.openxmlformats.org/markup-compatibility/2006" xmlns:a14="http://schemas.microsoft.com/office/drawing/2010/main" val="D28302" mc:Ignorable=""/>
        </a:accent2>
        <a:accent3>
          <a:srgbClr xmlns:mc="http://schemas.openxmlformats.org/markup-compatibility/2006" xmlns:a14="http://schemas.microsoft.com/office/drawing/2010/main" val="FFFFFF" mc:Ignorable=""/>
        </a:accent3>
        <a:accent4>
          <a:srgbClr xmlns:mc="http://schemas.openxmlformats.org/markup-compatibility/2006" xmlns:a14="http://schemas.microsoft.com/office/drawing/2010/main" val="002A56" mc:Ignorable=""/>
        </a:accent4>
        <a:accent5>
          <a:srgbClr xmlns:mc="http://schemas.openxmlformats.org/markup-compatibility/2006" xmlns:a14="http://schemas.microsoft.com/office/drawing/2010/main" val="ABB7D3" mc:Ignorable=""/>
        </a:accent5>
        <a:accent6>
          <a:srgbClr xmlns:mc="http://schemas.openxmlformats.org/markup-compatibility/2006" xmlns:a14="http://schemas.microsoft.com/office/drawing/2010/main" val="BE7602" mc:Ignorable=""/>
        </a:accent6>
        <a:hlink>
          <a:srgbClr xmlns:mc="http://schemas.openxmlformats.org/markup-compatibility/2006" xmlns:a14="http://schemas.microsoft.com/office/drawing/2010/main" val="3CA051" mc:Ignorable=""/>
        </a:hlink>
        <a:folHlink>
          <a:srgbClr xmlns:mc="http://schemas.openxmlformats.org/markup-compatibility/2006" xmlns:a14="http://schemas.microsoft.com/office/drawing/2010/main" val="97ADB5" mc:Ignorable="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ชุดรูปแบบของ Office">
  <a:themeElements>
    <a:clrScheme name="">
      <a:dk1>
        <a:srgbClr xmlns:mc="http://schemas.openxmlformats.org/markup-compatibility/2006" xmlns:a14="http://schemas.microsoft.com/office/drawing/2010/main" val="000000" mc:Ignorable=""/>
      </a:dk1>
      <a:lt1>
        <a:srgbClr xmlns:mc="http://schemas.openxmlformats.org/markup-compatibility/2006" xmlns:a14="http://schemas.microsoft.com/office/drawing/2010/main" val="FFFFFF" mc:Ignorable=""/>
      </a:lt1>
      <a:dk2>
        <a:srgbClr xmlns:mc="http://schemas.openxmlformats.org/markup-compatibility/2006" xmlns:a14="http://schemas.microsoft.com/office/drawing/2010/main" val="000000" mc:Ignorable=""/>
      </a:dk2>
      <a:lt2>
        <a:srgbClr xmlns:mc="http://schemas.openxmlformats.org/markup-compatibility/2006" xmlns:a14="http://schemas.microsoft.com/office/drawing/2010/main" val="808080" mc:Ignorable=""/>
      </a:lt2>
      <a:accent1>
        <a:srgbClr xmlns:mc="http://schemas.openxmlformats.org/markup-compatibility/2006" xmlns:a14="http://schemas.microsoft.com/office/drawing/2010/main" val="BBE0E3" mc:Ignorable=""/>
      </a:accent1>
      <a:accent2>
        <a:srgbClr xmlns:mc="http://schemas.openxmlformats.org/markup-compatibility/2006" xmlns:a14="http://schemas.microsoft.com/office/drawing/2010/main" val="333399" mc:Ignorable=""/>
      </a:accent2>
      <a:accent3>
        <a:srgbClr xmlns:mc="http://schemas.openxmlformats.org/markup-compatibility/2006" xmlns:a14="http://schemas.microsoft.com/office/drawing/2010/main" val="FFFFFF" mc:Ignorable=""/>
      </a:accent3>
      <a:accent4>
        <a:srgbClr xmlns:mc="http://schemas.openxmlformats.org/markup-compatibility/2006" xmlns:a14="http://schemas.microsoft.com/office/drawing/2010/main" val="000000" mc:Ignorable=""/>
      </a:accent4>
      <a:accent5>
        <a:srgbClr xmlns:mc="http://schemas.openxmlformats.org/markup-compatibility/2006" xmlns:a14="http://schemas.microsoft.com/office/drawing/2010/main" val="DAEDEF" mc:Ignorable=""/>
      </a:accent5>
      <a:accent6>
        <a:srgbClr xmlns:mc="http://schemas.openxmlformats.org/markup-compatibility/2006" xmlns:a14="http://schemas.microsoft.com/office/drawing/2010/main" val="2D2D8A" mc:Ignorable=""/>
      </a:accent6>
      <a:hlink>
        <a:srgbClr xmlns:mc="http://schemas.openxmlformats.org/markup-compatibility/2006" xmlns:a14="http://schemas.microsoft.com/office/drawing/2010/main" val="009999" mc:Ignorable=""/>
      </a:hlink>
      <a:folHlink>
        <a:srgbClr xmlns:mc="http://schemas.openxmlformats.org/markup-compatibility/2006" xmlns:a14="http://schemas.microsoft.com/office/drawing/2010/main" val="99CC00" mc:Ignorable="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xmlns:mc="http://schemas.openxmlformats.org/markup-compatibility/2006" xmlns:a14="http://schemas.microsoft.com/office/drawing/2010/main" val="000000" mc:Ignorable="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3042</TotalTime>
  <Words>2680</Words>
  <Application>Microsoft Office PowerPoint</Application>
  <PresentationFormat>On-screen Show (4:3)</PresentationFormat>
  <Paragraphs>437</Paragraphs>
  <Slides>117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117</vt:i4>
      </vt:variant>
    </vt:vector>
  </HeadingPairs>
  <TitlesOfParts>
    <vt:vector size="118" baseType="lpstr">
      <vt:lpstr>145TGp_genaral_light_v2</vt:lpstr>
      <vt:lpstr>การแปลข้อมูลการสำรวจชั้นดินและการนำไปใช้</vt:lpstr>
      <vt:lpstr>ดิน (Soil)</vt:lpstr>
      <vt:lpstr>ดิน (Soil)</vt:lpstr>
      <vt:lpstr>ประเภทของของดิน</vt:lpstr>
      <vt:lpstr>การจำแนกดิน</vt:lpstr>
      <vt:lpstr>การหาขนาดคละของมวลดิน</vt:lpstr>
      <vt:lpstr>การหาขนาดคละของมวลดิน</vt:lpstr>
      <vt:lpstr>การหาขนาดคละของเม็ดดินส่วนหยาบ</vt:lpstr>
      <vt:lpstr>การหาขนาดคละของเม็ดดินส่วนหยาบ</vt:lpstr>
      <vt:lpstr>การหาขนาดคละของมวลดิน</vt:lpstr>
      <vt:lpstr>การจำแนกดินตามขนาดของเม็ดดิน</vt:lpstr>
      <vt:lpstr>การจำแนกดินตามขนาดของเม็ดดิน</vt:lpstr>
      <vt:lpstr>Sieve Analysis</vt:lpstr>
      <vt:lpstr>การจำแนกดินตามขนาดของเม็ดดิน</vt:lpstr>
      <vt:lpstr>การจำแนกดินตามขนาดของเม็ดดิน</vt:lpstr>
      <vt:lpstr>คุณสมบัติด้านความเหนียวของดิน</vt:lpstr>
      <vt:lpstr>คุณสมบัติด้านความเหนียวของดิน</vt:lpstr>
      <vt:lpstr>คุณสมบัติด้านความเหนียวของดิน</vt:lpstr>
      <vt:lpstr>คุณสมบัติด้านความเหนียวของดิน</vt:lpstr>
      <vt:lpstr>คุณสมบัติด้านความเหนียวของดิน</vt:lpstr>
      <vt:lpstr>Grain Size Analysis (การหาขนาดของเม็ดดิน)</vt:lpstr>
      <vt:lpstr>PowerPoint Presentation</vt:lpstr>
      <vt:lpstr>PowerPoint Presentation</vt:lpstr>
      <vt:lpstr>PowerPoint Presentation</vt:lpstr>
      <vt:lpstr>PowerPoint Presentation</vt:lpstr>
      <vt:lpstr>Sieve Analysis</vt:lpstr>
      <vt:lpstr>Sieve Analysis</vt:lpstr>
      <vt:lpstr>Sieve Analysis</vt:lpstr>
      <vt:lpstr>Sieve Analysis</vt:lpstr>
      <vt:lpstr>Grain Size Analysis (การหาขนาดของเม็ดดิน)</vt:lpstr>
      <vt:lpstr>Hydrometer Analysis</vt:lpstr>
      <vt:lpstr>Hydrometer Analysis</vt:lpstr>
      <vt:lpstr>Hydrometer Analysis</vt:lpstr>
      <vt:lpstr>Hydrometer Analysis</vt:lpstr>
      <vt:lpstr>PowerPoint Presentation</vt:lpstr>
      <vt:lpstr>Atterberg’s Limits</vt:lpstr>
      <vt:lpstr>Atterberg’s Limits</vt:lpstr>
      <vt:lpstr>Atterberg’s Limits</vt:lpstr>
      <vt:lpstr>Atterberg’s Limits</vt:lpstr>
      <vt:lpstr>Atterberg’s Limits</vt:lpstr>
      <vt:lpstr>Atterberg’s Limits</vt:lpstr>
      <vt:lpstr>Atterberg’s Limits</vt:lpstr>
      <vt:lpstr>Atterberg’s Limits</vt:lpstr>
      <vt:lpstr>Atterberg’s Limits</vt:lpstr>
      <vt:lpstr>Atterberg’s Limits</vt:lpstr>
      <vt:lpstr>Atterberg’s Limits</vt:lpstr>
      <vt:lpstr>Atterberg’s Limits</vt:lpstr>
      <vt:lpstr>Atterberg’s Limits</vt:lpstr>
      <vt:lpstr>Atterberg’s Limits</vt:lpstr>
      <vt:lpstr>Atterberg’s Limits</vt:lpstr>
      <vt:lpstr>PowerPoint Presentation</vt:lpstr>
      <vt:lpstr>Atterberg’s Limits</vt:lpstr>
      <vt:lpstr>Atterberg’s Limits</vt:lpstr>
      <vt:lpstr>สัญลักษณ์ที่ใช้สำหรับการจำแนกประเภทดิน</vt:lpstr>
      <vt:lpstr>การจำแนกประเภทของดินโดยระบบ  Unified</vt:lpstr>
      <vt:lpstr>การจำแนกประเภทของดินโดยระบบ  Unified</vt:lpstr>
      <vt:lpstr>PowerPoint Presentation</vt:lpstr>
      <vt:lpstr>การจำแนกประเภทของดินโดยระบบ  Unified</vt:lpstr>
      <vt:lpstr>การจำแนกประเภทของดินโดยระบบ  Unified</vt:lpstr>
      <vt:lpstr>การจำแนกประเภทของดินโดยระบบ  Unified</vt:lpstr>
      <vt:lpstr>การจำแนกประเภทของดินโดยระบบ  Unified</vt:lpstr>
      <vt:lpstr>การจำแนกประเภทของดินโดยระบบ  Unified</vt:lpstr>
      <vt:lpstr>การจำแนกประเภทของดินโดยระบบ  Unified</vt:lpstr>
      <vt:lpstr>การจำแนกประเภทของดินโดยระบบ  Unified</vt:lpstr>
      <vt:lpstr>การจำแนกประเภทของดินโดยระบบ  Unified</vt:lpstr>
      <vt:lpstr>การจำแนกประเภทของดินโดยระบบ  Unified</vt:lpstr>
      <vt:lpstr>การจำแนกประเภทของดินโดยระบบ  Unified</vt:lpstr>
      <vt:lpstr>การจำแนกดินจากความแข็งแรงของดิน</vt:lpstr>
      <vt:lpstr>ค่ากำลังต้านทานแรงเฉือนของดิน</vt:lpstr>
      <vt:lpstr>Unconfined Compressive Strength </vt:lpstr>
      <vt:lpstr>การทดสอบ Soil Strength ในดิน</vt:lpstr>
      <vt:lpstr>การทดสอบ Soil Strength ในดิน</vt:lpstr>
      <vt:lpstr>Relative Density of Sand</vt:lpstr>
      <vt:lpstr>Consistency of Clay</vt:lpstr>
      <vt:lpstr>การหาข้อมูลชั้นดิน</vt:lpstr>
      <vt:lpstr>การสำรวจชั้นดิน</vt:lpstr>
      <vt:lpstr>การเจาะดิน</vt:lpstr>
      <vt:lpstr>การเจาะดิน</vt:lpstr>
      <vt:lpstr>กระบอกเก็บตัวอย่างดิน</vt:lpstr>
      <vt:lpstr>การเจาะสำรวจชั้นดิน (Boring Test)</vt:lpstr>
      <vt:lpstr>เครื่องเจาะดินชนิดสามขา </vt:lpstr>
      <vt:lpstr>เครื่องเจาะดินชนิดสามขา </vt:lpstr>
      <vt:lpstr>เครื่องเจาะดินชนิดสามขา </vt:lpstr>
      <vt:lpstr>วิธีเก็บตัวอย่างดิน</vt:lpstr>
      <vt:lpstr>ASTM D 1587  กระบอกเปลือกบาง Ø 7.50 ซม. ยาว 60.0 ซม.</vt:lpstr>
      <vt:lpstr>ASTM D 1587  กระบอกเปลือกบาง Ø 7.50 ซม. ยาว 60.0 ซม.</vt:lpstr>
      <vt:lpstr>ASTM D 1586  กระบอกผ่า Ø 2 นิ้ว ยาว 60.0 ซม.</vt:lpstr>
      <vt:lpstr>ASTM D 1586  กระบอกผ่า Ø 2 นิ้ว ยาว 60.0 ซม.</vt:lpstr>
      <vt:lpstr>ASTM D 1586  กระบอกผ่า Ø 2 นิ้ว ยาว 60.0 ซม.</vt:lpstr>
      <vt:lpstr>การทดสอบ Standard Penetration Test</vt:lpstr>
      <vt:lpstr>การทดสอบ Standard Penetration Test</vt:lpstr>
      <vt:lpstr>การตรวจนับค่า SPT (Standard Penetration Test)</vt:lpstr>
      <vt:lpstr>การทดสอบ SPT (Standard Penetration Test)</vt:lpstr>
      <vt:lpstr>Relative Density ของดินทราย และ Consistency ของดินเหนียว</vt:lpstr>
      <vt:lpstr>การหยั่งชั้นดิน (Sounding)</vt:lpstr>
      <vt:lpstr> Standard Penetration Test </vt:lpstr>
      <vt:lpstr> Field Vane Shear </vt:lpstr>
      <vt:lpstr>Kunzelstab Sounding</vt:lpstr>
      <vt:lpstr>การสำรวจชั้นดิน</vt:lpstr>
      <vt:lpstr>SPT /Coarse Grain Soil</vt:lpstr>
      <vt:lpstr>SPT /Fine Grain Soil</vt:lpstr>
      <vt:lpstr>งานฐานรากอาคาร</vt:lpstr>
      <vt:lpstr>งานฐานรากอาคาร</vt:lpstr>
      <vt:lpstr>ฐานรากแผ่</vt:lpstr>
      <vt:lpstr>PowerPoint Presentation</vt:lpstr>
      <vt:lpstr>PowerPoint Presentation</vt:lpstr>
      <vt:lpstr>PowerPoint Presentation</vt:lpstr>
      <vt:lpstr>PowerPoint Presentation</vt:lpstr>
      <vt:lpstr>ฐานรากเสาเข็ม</vt:lpstr>
      <vt:lpstr>ฐานรากเสาเข็ม</vt:lpstr>
      <vt:lpstr>ฐานรากเสาเข็ม</vt:lpstr>
      <vt:lpstr>ฐานรากเสาเข็ม</vt:lpstr>
      <vt:lpstr>ฐานราก</vt:lpstr>
      <vt:lpstr>ฐานรากเสาเข็ม</vt:lpstr>
      <vt:lpstr> การทดสอบดินในห้องปฏิบัติการ</vt:lpstr>
      <vt:lpstr>การบันทึกข้อมูล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การแปลข้อมูลการสำรวจชั้นดิน</dc:title>
  <dc:creator>USER</dc:creator>
  <cp:lastModifiedBy>อินทพงษ์ สุพรรณสืบ</cp:lastModifiedBy>
  <cp:revision>229</cp:revision>
  <cp:lastPrinted>2016-07-04T03:57:23Z</cp:lastPrinted>
  <dcterms:created xsi:type="dcterms:W3CDTF">2016-04-19T07:40:59Z</dcterms:created>
  <dcterms:modified xsi:type="dcterms:W3CDTF">2016-07-04T03:58:10Z</dcterms:modified>
</cp:coreProperties>
</file>